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1" r:id="rId1"/>
  </p:sldMasterIdLst>
  <p:sldIdLst>
    <p:sldId id="290" r:id="rId2"/>
    <p:sldId id="265" r:id="rId3"/>
    <p:sldId id="274" r:id="rId4"/>
    <p:sldId id="282" r:id="rId5"/>
    <p:sldId id="285" r:id="rId6"/>
    <p:sldId id="266" r:id="rId7"/>
    <p:sldId id="271" r:id="rId8"/>
    <p:sldId id="275" r:id="rId9"/>
    <p:sldId id="289" r:id="rId10"/>
    <p:sldId id="312" r:id="rId11"/>
    <p:sldId id="277" r:id="rId12"/>
    <p:sldId id="291" r:id="rId13"/>
    <p:sldId id="278" r:id="rId14"/>
    <p:sldId id="292" r:id="rId15"/>
    <p:sldId id="311" r:id="rId16"/>
    <p:sldId id="293" r:id="rId17"/>
    <p:sldId id="294" r:id="rId18"/>
    <p:sldId id="295" r:id="rId19"/>
    <p:sldId id="297" r:id="rId20"/>
    <p:sldId id="298" r:id="rId21"/>
    <p:sldId id="299" r:id="rId22"/>
    <p:sldId id="302" r:id="rId23"/>
    <p:sldId id="303" r:id="rId24"/>
    <p:sldId id="304" r:id="rId25"/>
    <p:sldId id="305" r:id="rId26"/>
    <p:sldId id="306" r:id="rId27"/>
    <p:sldId id="307" r:id="rId28"/>
    <p:sldId id="308" r:id="rId29"/>
    <p:sldId id="309" r:id="rId30"/>
    <p:sldId id="310" r:id="rId31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5F5A"/>
    <a:srgbClr val="D47671"/>
    <a:srgbClr val="F7FFB4"/>
    <a:srgbClr val="FEFF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016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1597025"/>
            <a:ext cx="7583488" cy="167957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3" y="3276600"/>
            <a:ext cx="7583487" cy="1752600"/>
          </a:xfr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19E12-3E60-F54D-A98B-448EBA05A103}" type="datetimeFigureOut">
              <a:rPr lang="fr-FR" smtClean="0"/>
              <a:t>09/01/2017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787" y="838200"/>
            <a:ext cx="3474720" cy="161925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27892" y="838200"/>
            <a:ext cx="3474720" cy="45720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25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6787" y="2474258"/>
            <a:ext cx="3474720" cy="2743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19E12-3E60-F54D-A98B-448EBA05A103}" type="datetimeFigureOut">
              <a:rPr lang="fr-FR" smtClean="0"/>
              <a:t>09/01/2017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FD462-0211-6440-9D73-52DA0D81BF14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89647"/>
            <a:ext cx="7583488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19E12-3E60-F54D-A98B-448EBA05A103}" type="datetimeFigureOut">
              <a:rPr lang="fr-FR" smtClean="0"/>
              <a:t>09/01/2017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FD462-0211-6440-9D73-52DA0D81BF14}" type="slidenum">
              <a:rPr lang="fr-FR" smtClean="0"/>
              <a:t>‹#›</a:t>
            </a:fld>
            <a:endParaRPr lang="fr-FR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3" y="1371600"/>
            <a:ext cx="7583488" cy="1371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fr-FR" smtClean="0"/>
              <a:t>Cliquez pour modifier les styles du texte du masque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2514600" y="2743200"/>
            <a:ext cx="4114800" cy="28194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38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 marL="365760" indent="-365760">
              <a:defRPr/>
            </a:lvl1pPr>
            <a:lvl2pPr marL="731520" indent="-365760">
              <a:defRPr/>
            </a:lvl2pPr>
            <a:lvl3pPr marL="1097280" indent="-365760">
              <a:defRPr/>
            </a:lvl3pPr>
            <a:lvl4pPr marL="1463040" indent="-365760">
              <a:defRPr/>
            </a:lvl4pPr>
            <a:lvl5pPr marL="1828800" indent="-365760">
              <a:defRPr/>
            </a:lvl5pPr>
            <a:lvl6pPr marL="2194560" indent="-365760">
              <a:defRPr/>
            </a:lvl6pPr>
            <a:lvl7pPr marL="2560320" indent="-365760">
              <a:defRPr/>
            </a:lvl7pPr>
            <a:lvl8pPr marL="2926080" indent="-365760">
              <a:defRPr/>
            </a:lvl8pPr>
            <a:lvl9pPr marL="3291840" indent="-365760">
              <a:defRPr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19E12-3E60-F54D-A98B-448EBA05A103}" type="datetimeFigureOut">
              <a:rPr lang="fr-FR" smtClean="0"/>
              <a:t>09/01/2017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FD462-0211-6440-9D73-52DA0D81BF14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Vertic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838200"/>
            <a:ext cx="1676400" cy="5053013"/>
          </a:xfrm>
        </p:spPr>
        <p:txBody>
          <a:bodyPr vert="eaVert"/>
          <a:lstStyle>
            <a:lvl1pPr>
              <a:defRPr sz="36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838200"/>
            <a:ext cx="6019800" cy="505301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19E12-3E60-F54D-A98B-448EBA05A103}" type="datetimeFigureOut">
              <a:rPr lang="fr-FR" smtClean="0"/>
              <a:t>09/01/2017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FD462-0211-6440-9D73-52DA0D81BF14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19E12-3E60-F54D-A98B-448EBA05A103}" type="datetimeFigureOut">
              <a:rPr lang="fr-FR" smtClean="0"/>
              <a:t>09/01/2017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FD462-0211-6440-9D73-52DA0D81BF14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Tex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12" y="3254188"/>
            <a:ext cx="7580376" cy="168536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5400" b="1" kern="120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14600" y="457200"/>
            <a:ext cx="4114800" cy="27432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38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1812" y="4953000"/>
            <a:ext cx="7580376" cy="9144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19E12-3E60-F54D-A98B-448EBA05A103}" type="datetimeFigureOut">
              <a:rPr lang="fr-FR" smtClean="0"/>
              <a:t>09/01/2017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450" y="1627188"/>
            <a:ext cx="7580376" cy="1682496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4400" b="1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6450" y="3309411"/>
            <a:ext cx="7580376" cy="175564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Wingdings" pitchFamily="2" charset="2"/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19E12-3E60-F54D-A98B-448EBA05A103}" type="datetimeFigureOut">
              <a:rPr lang="fr-FR" smtClean="0"/>
              <a:t>09/01/2017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66788" y="1600200"/>
            <a:ext cx="3529584" cy="4288536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defRPr sz="1800"/>
            </a:lvl6pPr>
            <a:lvl7pPr marL="1603375" indent="-231775">
              <a:defRPr sz="1800"/>
            </a:lvl7pPr>
            <a:lvl8pPr marL="1828800" indent="-231775">
              <a:defRPr sz="1800"/>
            </a:lvl8pPr>
            <a:lvl9pPr marL="2060575" indent="-231775"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529584" cy="4288536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defRPr sz="1800"/>
            </a:lvl6pPr>
            <a:lvl7pPr marL="1603375" indent="-231775">
              <a:defRPr sz="1800"/>
            </a:lvl7pPr>
            <a:lvl8pPr marL="1828800" indent="-231775">
              <a:defRPr sz="1800"/>
            </a:lvl8pPr>
            <a:lvl9pPr marL="2060575" indent="-231775"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19E12-3E60-F54D-A98B-448EBA05A103}" type="datetimeFigureOut">
              <a:rPr lang="fr-FR" smtClean="0"/>
              <a:t>09/01/2017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FD462-0211-6440-9D73-52DA0D81BF14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6216" y="1272988"/>
            <a:ext cx="3529584" cy="8794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6216" y="2174875"/>
            <a:ext cx="3529584" cy="3716338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tabLst/>
              <a:defRPr sz="1800"/>
            </a:lvl6pPr>
            <a:lvl7pPr marL="1603375" indent="-231775">
              <a:tabLst/>
              <a:defRPr sz="1800"/>
            </a:lvl7pPr>
            <a:lvl8pPr marL="1828800" indent="-231775">
              <a:tabLst/>
              <a:defRPr sz="1800"/>
            </a:lvl8pPr>
            <a:lvl9pPr marL="2060575" indent="-231775">
              <a:tabLst/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72988"/>
            <a:ext cx="3529584" cy="8794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3529584" cy="3716338"/>
          </a:xfrm>
        </p:spPr>
        <p:txBody>
          <a:bodyPr>
            <a:noAutofit/>
          </a:bodyPr>
          <a:lstStyle>
            <a:lvl1pPr marL="2317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89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9144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1461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13716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16033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18288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20605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19E12-3E60-F54D-A98B-448EBA05A103}" type="datetimeFigureOut">
              <a:rPr lang="fr-FR" smtClean="0"/>
              <a:t>09/01/2017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FD462-0211-6440-9D73-52DA0D81BF14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19E12-3E60-F54D-A98B-448EBA05A103}" type="datetimeFigureOut">
              <a:rPr lang="fr-FR" smtClean="0"/>
              <a:t>09/01/2017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FD462-0211-6440-9D73-52DA0D81BF14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19E12-3E60-F54D-A98B-448EBA05A103}" type="datetimeFigureOut">
              <a:rPr lang="fr-FR" smtClean="0"/>
              <a:t>09/01/2017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FD462-0211-6440-9D73-52DA0D81BF14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787" y="838200"/>
            <a:ext cx="3474720" cy="161925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3000" b="1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7892" y="838200"/>
            <a:ext cx="3474720" cy="4572000"/>
          </a:xfrm>
        </p:spPr>
        <p:txBody>
          <a:bodyPr>
            <a:normAutofit/>
          </a:bodyPr>
          <a:lstStyle>
            <a:lvl1pPr marL="282575" indent="-282575">
              <a:defRPr sz="2400"/>
            </a:lvl1pPr>
            <a:lvl2pPr marL="573088" indent="-282575">
              <a:defRPr sz="2200"/>
            </a:lvl2pPr>
            <a:lvl3pPr marL="855663" indent="-282575">
              <a:defRPr sz="2000"/>
            </a:lvl3pPr>
            <a:lvl4pPr marL="1146175" indent="-282575">
              <a:defRPr sz="1800"/>
            </a:lvl4pPr>
            <a:lvl5pPr marL="1430338" indent="-282575">
              <a:defRPr sz="1800"/>
            </a:lvl5pPr>
            <a:lvl6pPr marL="1712913" indent="-282575">
              <a:defRPr sz="1800"/>
            </a:lvl6pPr>
            <a:lvl7pPr marL="2003425" indent="-282575">
              <a:defRPr sz="1800"/>
            </a:lvl7pPr>
            <a:lvl8pPr marL="2286000" indent="-282575">
              <a:defRPr sz="1800"/>
            </a:lvl8pPr>
            <a:lvl9pPr marL="2568575" indent="-282575"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6787" y="2474258"/>
            <a:ext cx="3474720" cy="2743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19E12-3E60-F54D-A98B-448EBA05A103}" type="datetimeFigureOut">
              <a:rPr lang="fr-FR" smtClean="0"/>
              <a:t>09/01/2017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FD462-0211-6440-9D73-52DA0D81BF14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Text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89647"/>
            <a:ext cx="75834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5675" y="1600200"/>
            <a:ext cx="7232650" cy="4291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0" y="617220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fld id="{04519E12-3E60-F54D-A98B-448EBA05A103}" type="datetimeFigureOut">
              <a:rPr lang="fr-FR" smtClean="0"/>
              <a:t>09/01/2017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17220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52DFD462-0211-6440-9D73-52DA0D81BF14}" type="slidenum">
              <a:rPr lang="fr-FR" smtClean="0"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  <p:txStyles>
    <p:titleStyle>
      <a:lvl1pPr algn="ctr" defTabSz="914400" rtl="0" eaLnBrk="1" latinLnBrk="0" hangingPunct="1">
        <a:lnSpc>
          <a:spcPct val="95000"/>
        </a:lnSpc>
        <a:spcBef>
          <a:spcPct val="0"/>
        </a:spcBef>
        <a:buNone/>
        <a:defRPr sz="4800" b="1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spcAft>
          <a:spcPts val="0"/>
        </a:spcAft>
        <a:buSzPct val="90000"/>
        <a:buFont typeface="Wingdings" pitchFamily="2" charset="2"/>
        <a:buChar char=""/>
        <a:defRPr sz="24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"/>
        <a:defRPr sz="22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"/>
        <a:defRPr sz="20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"/>
        <a:defRPr sz="18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"/>
        <a:defRPr sz="18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5pPr>
      <a:lvl6pPr marL="27432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{"/>
        <a:defRPr lang="en-US" sz="1800" kern="120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6pPr>
      <a:lvl7pPr marL="32004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|"/>
        <a:defRPr lang="en-US" sz="1800" kern="1200" baseline="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7pPr>
      <a:lvl8pPr marL="36576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{"/>
        <a:defRPr lang="en-US" sz="1800" kern="1200" baseline="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8pPr>
      <a:lvl9pPr marL="41148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|"/>
        <a:defRPr lang="en-US" sz="1800" kern="1200" dirty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oleObject" Target="../embeddings/oleObject1.bin"/><Relationship Id="rId5" Type="http://schemas.openxmlformats.org/officeDocument/2006/relationships/image" Target="../media/image1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oleObject" Target="../embeddings/oleObject3.bin"/><Relationship Id="rId13" Type="http://schemas.openxmlformats.org/officeDocument/2006/relationships/image" Target="../media/image16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15.jpg"/><Relationship Id="rId4" Type="http://schemas.openxmlformats.org/officeDocument/2006/relationships/image" Target="../media/image17.jpg"/><Relationship Id="rId5" Type="http://schemas.openxmlformats.org/officeDocument/2006/relationships/image" Target="../media/image18.jpg"/><Relationship Id="rId6" Type="http://schemas.openxmlformats.org/officeDocument/2006/relationships/image" Target="../media/image19.jpg"/><Relationship Id="rId7" Type="http://schemas.openxmlformats.org/officeDocument/2006/relationships/image" Target="../media/image20.jpeg"/><Relationship Id="rId8" Type="http://schemas.openxmlformats.org/officeDocument/2006/relationships/image" Target="../media/image21.jpeg"/><Relationship Id="rId9" Type="http://schemas.openxmlformats.org/officeDocument/2006/relationships/image" Target="../media/image8.jpg"/><Relationship Id="rId10" Type="http://schemas.openxmlformats.org/officeDocument/2006/relationships/oleObject" Target="../embeddings/oleObject2.bin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23.png"/><Relationship Id="rId5" Type="http://schemas.openxmlformats.org/officeDocument/2006/relationships/oleObject" Target="../embeddings/oleObject5.bin"/><Relationship Id="rId6" Type="http://schemas.openxmlformats.org/officeDocument/2006/relationships/image" Target="../media/image24.png"/><Relationship Id="rId7" Type="http://schemas.openxmlformats.org/officeDocument/2006/relationships/image" Target="../media/image25.jpe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tanislas-Nanc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94741" y="6536262"/>
            <a:ext cx="42782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Séance de travail de l’Académie Lorraine des Sciences</a:t>
            </a:r>
            <a:endParaRPr lang="fr-FR" sz="1400" b="1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756660" y="6544723"/>
            <a:ext cx="2142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Nancy, 18 décembre 2016</a:t>
            </a:r>
            <a:endParaRPr lang="fr-FR" sz="1400" b="1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0" y="6527787"/>
            <a:ext cx="91440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5202441" y="4936060"/>
            <a:ext cx="39548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Merci à tous pour</a:t>
            </a:r>
          </a:p>
          <a:p>
            <a:pPr algn="ctr"/>
            <a:r>
              <a:rPr lang="fr-FR" sz="2800" b="1" i="1" dirty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lang="fr-FR" sz="2800" b="1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otre aimable invitation!</a:t>
            </a:r>
            <a:endParaRPr lang="fr-FR" sz="2800" b="1" i="1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572698" y="5915468"/>
            <a:ext cx="14347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Gérard FEREY,</a:t>
            </a:r>
          </a:p>
          <a:p>
            <a:pPr algn="ctr"/>
            <a:r>
              <a:rPr lang="fr-FR" sz="12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d</a:t>
            </a:r>
            <a:r>
              <a:rPr lang="fr-FR" sz="1200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e l’Institut.</a:t>
            </a:r>
            <a:endParaRPr lang="fr-FR" sz="1200" i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02883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19773" y="105883"/>
            <a:ext cx="90832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i="1" dirty="0">
                <a:solidFill>
                  <a:srgbClr val="800000"/>
                </a:solidFill>
                <a:latin typeface="Times New Roman"/>
                <a:cs typeface="Times New Roman"/>
              </a:rPr>
              <a:t>Les matériaux </a:t>
            </a:r>
            <a:r>
              <a:rPr lang="fr-FR" sz="28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ont pourtant un beau futur scientifique  !...</a:t>
            </a:r>
            <a:endParaRPr lang="fr-FR" sz="2800" b="1" i="1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cxnSp>
        <p:nvCxnSpPr>
          <p:cNvPr id="3" name="Connecteur droit 2"/>
          <p:cNvCxnSpPr/>
          <p:nvPr/>
        </p:nvCxnSpPr>
        <p:spPr>
          <a:xfrm>
            <a:off x="198473" y="777024"/>
            <a:ext cx="8778650" cy="0"/>
          </a:xfrm>
          <a:prstGeom prst="line">
            <a:avLst/>
          </a:prstGeom>
          <a:ln w="3810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age 4" descr="Couv Pour la scienc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98" y="1132702"/>
            <a:ext cx="3922484" cy="547129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518455" y="995402"/>
            <a:ext cx="440662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latin typeface="Times New Roman"/>
                <a:cs typeface="Times New Roman"/>
              </a:rPr>
              <a:t>Les matériaux du futur sont actuellement</a:t>
            </a:r>
          </a:p>
          <a:p>
            <a:r>
              <a:rPr lang="fr-FR" sz="2000" dirty="0">
                <a:latin typeface="Times New Roman"/>
                <a:cs typeface="Times New Roman"/>
              </a:rPr>
              <a:t>d</a:t>
            </a:r>
            <a:r>
              <a:rPr lang="fr-FR" sz="2000" dirty="0" smtClean="0">
                <a:latin typeface="Times New Roman"/>
                <a:cs typeface="Times New Roman"/>
              </a:rPr>
              <a:t>ans les laboratoires. Y apparaissent des</a:t>
            </a:r>
          </a:p>
          <a:p>
            <a:r>
              <a:rPr lang="fr-FR" sz="2000" dirty="0">
                <a:latin typeface="Times New Roman"/>
                <a:cs typeface="Times New Roman"/>
              </a:rPr>
              <a:t>n</a:t>
            </a:r>
            <a:r>
              <a:rPr lang="fr-FR" sz="2000" dirty="0" smtClean="0">
                <a:latin typeface="Times New Roman"/>
                <a:cs typeface="Times New Roman"/>
              </a:rPr>
              <a:t>oms dont le public n’a pas l’idée, mais</a:t>
            </a:r>
          </a:p>
          <a:p>
            <a:r>
              <a:rPr lang="fr-FR" sz="2000" dirty="0">
                <a:latin typeface="Times New Roman"/>
                <a:cs typeface="Times New Roman"/>
              </a:rPr>
              <a:t>s</a:t>
            </a:r>
            <a:r>
              <a:rPr lang="fr-FR" sz="2000" dirty="0" smtClean="0">
                <a:latin typeface="Times New Roman"/>
                <a:cs typeface="Times New Roman"/>
              </a:rPr>
              <a:t>ur lesquels l’industrie exerce déjà une </a:t>
            </a:r>
          </a:p>
          <a:p>
            <a:r>
              <a:rPr lang="fr-FR" sz="2000" dirty="0" smtClean="0">
                <a:latin typeface="Times New Roman"/>
                <a:cs typeface="Times New Roman"/>
              </a:rPr>
              <a:t>veille technologique attentive</a:t>
            </a:r>
            <a:r>
              <a:rPr lang="is-IS" sz="2000" dirty="0" smtClean="0">
                <a:latin typeface="Times New Roman"/>
                <a:cs typeface="Times New Roman"/>
              </a:rPr>
              <a:t>….</a:t>
            </a:r>
            <a:endParaRPr lang="fr-FR" sz="2000" dirty="0">
              <a:latin typeface="Times New Roman"/>
              <a:cs typeface="Times New Roman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512960" y="2658102"/>
            <a:ext cx="45872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err="1" smtClean="0">
                <a:latin typeface="Times New Roman"/>
                <a:cs typeface="Times New Roman"/>
              </a:rPr>
              <a:t>Oxytronique</a:t>
            </a:r>
            <a:r>
              <a:rPr lang="fr-FR" sz="2000" i="1" dirty="0" smtClean="0">
                <a:latin typeface="Times New Roman"/>
                <a:cs typeface="Times New Roman"/>
              </a:rPr>
              <a:t>, </a:t>
            </a:r>
            <a:r>
              <a:rPr lang="fr-FR" sz="2000" i="1" dirty="0" err="1" smtClean="0">
                <a:latin typeface="Times New Roman"/>
                <a:cs typeface="Times New Roman"/>
              </a:rPr>
              <a:t>magnonique</a:t>
            </a:r>
            <a:r>
              <a:rPr lang="fr-FR" sz="2000" i="1" dirty="0" smtClean="0">
                <a:latin typeface="Times New Roman"/>
                <a:cs typeface="Times New Roman"/>
              </a:rPr>
              <a:t>, super lentilles,</a:t>
            </a:r>
          </a:p>
          <a:p>
            <a:r>
              <a:rPr lang="fr-FR" sz="2000" i="1" dirty="0" err="1">
                <a:latin typeface="Times New Roman"/>
                <a:cs typeface="Times New Roman"/>
              </a:rPr>
              <a:t>m</a:t>
            </a:r>
            <a:r>
              <a:rPr lang="fr-FR" sz="2000" i="1" dirty="0" err="1" smtClean="0">
                <a:latin typeface="Times New Roman"/>
                <a:cs typeface="Times New Roman"/>
              </a:rPr>
              <a:t>étamatériaux</a:t>
            </a:r>
            <a:r>
              <a:rPr lang="fr-FR" sz="2000" i="1" dirty="0" smtClean="0">
                <a:latin typeface="Times New Roman"/>
                <a:cs typeface="Times New Roman"/>
              </a:rPr>
              <a:t>, matériaux </a:t>
            </a:r>
            <a:r>
              <a:rPr lang="fr-FR" sz="2000" i="1" dirty="0" err="1" smtClean="0">
                <a:latin typeface="Times New Roman"/>
                <a:cs typeface="Times New Roman"/>
              </a:rPr>
              <a:t>respirants</a:t>
            </a:r>
            <a:r>
              <a:rPr lang="fr-FR" sz="2000" i="1" dirty="0" smtClean="0">
                <a:latin typeface="Times New Roman"/>
                <a:cs typeface="Times New Roman"/>
              </a:rPr>
              <a:t>,</a:t>
            </a:r>
          </a:p>
          <a:p>
            <a:r>
              <a:rPr lang="fr-FR" sz="2000" i="1" dirty="0" err="1">
                <a:latin typeface="Times New Roman"/>
                <a:cs typeface="Times New Roman"/>
              </a:rPr>
              <a:t>n</a:t>
            </a:r>
            <a:r>
              <a:rPr lang="fr-FR" sz="2000" i="1" dirty="0" err="1" smtClean="0">
                <a:latin typeface="Times New Roman"/>
                <a:cs typeface="Times New Roman"/>
              </a:rPr>
              <a:t>anovecteurs</a:t>
            </a:r>
            <a:r>
              <a:rPr lang="fr-FR" sz="2000" i="1" dirty="0" smtClean="0">
                <a:latin typeface="Times New Roman"/>
                <a:cs typeface="Times New Roman"/>
              </a:rPr>
              <a:t>, </a:t>
            </a:r>
            <a:r>
              <a:rPr lang="fr-FR" sz="2000" i="1" dirty="0" err="1" smtClean="0">
                <a:latin typeface="Times New Roman"/>
                <a:cs typeface="Times New Roman"/>
              </a:rPr>
              <a:t>nanocomposites</a:t>
            </a:r>
            <a:r>
              <a:rPr lang="fr-FR" sz="2000" i="1" dirty="0" smtClean="0">
                <a:latin typeface="Times New Roman"/>
                <a:cs typeface="Times New Roman"/>
              </a:rPr>
              <a:t>, matériaux </a:t>
            </a:r>
          </a:p>
          <a:p>
            <a:r>
              <a:rPr lang="fr-FR" sz="2000" i="1" dirty="0">
                <a:latin typeface="Times New Roman"/>
                <a:cs typeface="Times New Roman"/>
              </a:rPr>
              <a:t>s</a:t>
            </a:r>
            <a:r>
              <a:rPr lang="fr-FR" sz="2000" i="1" dirty="0" smtClean="0">
                <a:latin typeface="Times New Roman"/>
                <a:cs typeface="Times New Roman"/>
              </a:rPr>
              <a:t>uper-hydrophobes, auto-cicatrisants!</a:t>
            </a:r>
            <a:r>
              <a:rPr lang="is-IS" sz="2000" i="1" dirty="0" smtClean="0">
                <a:latin typeface="Times New Roman"/>
                <a:cs typeface="Times New Roman"/>
              </a:rPr>
              <a:t>..</a:t>
            </a:r>
            <a:endParaRPr lang="fr-FR" sz="2000" i="1" dirty="0">
              <a:latin typeface="Times New Roman"/>
              <a:cs typeface="Times New Roman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398225" y="4413713"/>
            <a:ext cx="457889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Fruit d’idées nouvelles voire hétérodoxes,</a:t>
            </a:r>
          </a:p>
          <a:p>
            <a:r>
              <a:rPr lang="fr-FR" sz="2000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lang="fr-FR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’observations de plus en plus fouillées</a:t>
            </a:r>
          </a:p>
          <a:p>
            <a:r>
              <a:rPr lang="fr-FR" sz="2000" dirty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lang="fr-FR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râce aux développements technologiques,</a:t>
            </a:r>
          </a:p>
          <a:p>
            <a:r>
              <a:rPr lang="fr-FR" sz="2000" dirty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lang="fr-FR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 matériaux du futur jouent autant sur</a:t>
            </a:r>
          </a:p>
          <a:p>
            <a:r>
              <a:rPr lang="fr-FR" sz="2000" dirty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lang="fr-FR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composition chimique que sur la mise</a:t>
            </a:r>
          </a:p>
          <a:p>
            <a:r>
              <a:rPr lang="fr-FR" sz="200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lang="fr-FR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 forme et la propriété, induite ou non.</a:t>
            </a:r>
            <a:endParaRPr lang="fr-FR" sz="20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48112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43916" y="855127"/>
            <a:ext cx="2235217" cy="39794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3134" y="73910"/>
            <a:ext cx="9071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Quelques propositions pour relever les défis</a:t>
            </a:r>
            <a:endParaRPr lang="fr-FR" sz="2800" b="1" i="1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cxnSp>
        <p:nvCxnSpPr>
          <p:cNvPr id="4" name="Connecteur droit 3"/>
          <p:cNvCxnSpPr/>
          <p:nvPr/>
        </p:nvCxnSpPr>
        <p:spPr>
          <a:xfrm>
            <a:off x="11549" y="704668"/>
            <a:ext cx="9144000" cy="0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118527" y="855127"/>
            <a:ext cx="23786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i="1" dirty="0" smtClean="0">
                <a:latin typeface="Arial"/>
                <a:cs typeface="Arial"/>
              </a:rPr>
              <a:t>Au plan économique :</a:t>
            </a:r>
            <a:endParaRPr lang="fr-FR" sz="1600" b="1" i="1" dirty="0">
              <a:latin typeface="Arial"/>
              <a:cs typeface="Arial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35481" y="1447787"/>
            <a:ext cx="905047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Arial"/>
                <a:cs typeface="Arial"/>
              </a:rPr>
              <a:t>Je ne suis évidemment pas le plus crédible pour les faire.</a:t>
            </a:r>
          </a:p>
          <a:p>
            <a:endParaRPr lang="fr-FR" sz="1600" dirty="0" smtClean="0">
              <a:latin typeface="Arial"/>
              <a:cs typeface="Arial"/>
            </a:endParaRPr>
          </a:p>
          <a:p>
            <a:r>
              <a:rPr lang="fr-FR" sz="1600" dirty="0">
                <a:latin typeface="Arial"/>
                <a:cs typeface="Arial"/>
              </a:rPr>
              <a:t> </a:t>
            </a:r>
            <a:r>
              <a:rPr lang="fr-FR" sz="1600" dirty="0" smtClean="0">
                <a:latin typeface="Arial"/>
                <a:cs typeface="Arial"/>
              </a:rPr>
              <a:t>Il n’en reste pas moins vrai que les analyses de Thierry Le </a:t>
            </a:r>
            <a:r>
              <a:rPr lang="fr-FR" sz="1600" dirty="0" err="1" smtClean="0">
                <a:latin typeface="Arial"/>
                <a:cs typeface="Arial"/>
              </a:rPr>
              <a:t>Hénaff</a:t>
            </a:r>
            <a:r>
              <a:rPr lang="fr-FR" sz="1600" dirty="0" smtClean="0">
                <a:latin typeface="Arial"/>
                <a:cs typeface="Arial"/>
              </a:rPr>
              <a:t> et de ses collègues, alimentées</a:t>
            </a:r>
          </a:p>
          <a:p>
            <a:r>
              <a:rPr lang="fr-FR" sz="1600" dirty="0" smtClean="0">
                <a:latin typeface="Arial"/>
                <a:cs typeface="Arial"/>
              </a:rPr>
              <a:t> par leur expérience et celle de pays voisins me semblent inscrites à l’aune du bon sens. </a:t>
            </a:r>
            <a:endParaRPr lang="fr-FR" sz="1600" dirty="0">
              <a:latin typeface="Arial"/>
              <a:cs typeface="Arial"/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143916" y="2891311"/>
            <a:ext cx="906961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  <a:latin typeface="Arial"/>
                <a:cs typeface="Arial"/>
              </a:rPr>
              <a:t>L’industrie chimique a fait le nécessaire pour se maintenir au travers de réformes douloureuses.</a:t>
            </a:r>
          </a:p>
          <a:p>
            <a:r>
              <a:rPr lang="fr-FR" sz="1600" dirty="0" smtClean="0">
                <a:solidFill>
                  <a:schemeClr val="bg1"/>
                </a:solidFill>
                <a:latin typeface="Arial"/>
                <a:cs typeface="Arial"/>
              </a:rPr>
              <a:t>Entrave au redressement économique du secteur, la taxation excessive dont l’industrie est encore</a:t>
            </a:r>
          </a:p>
          <a:p>
            <a:r>
              <a:rPr lang="fr-FR" sz="1600" dirty="0" smtClean="0">
                <a:solidFill>
                  <a:schemeClr val="bg1"/>
                </a:solidFill>
                <a:latin typeface="Arial"/>
                <a:cs typeface="Arial"/>
              </a:rPr>
              <a:t>l’objet doit disparaître, comme les normes tatillonnes, séquelles du principe de précaution. Elles </a:t>
            </a:r>
          </a:p>
          <a:p>
            <a:r>
              <a:rPr lang="fr-FR" sz="1600" dirty="0" smtClean="0">
                <a:solidFill>
                  <a:schemeClr val="bg1"/>
                </a:solidFill>
                <a:latin typeface="Arial"/>
                <a:cs typeface="Arial"/>
              </a:rPr>
              <a:t>amputent l’emploi en France; les postes se créent à l’étranger. </a:t>
            </a:r>
          </a:p>
          <a:p>
            <a:endParaRPr lang="fr-FR" sz="1600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fr-FR" sz="1600" dirty="0" smtClean="0">
                <a:solidFill>
                  <a:schemeClr val="bg1"/>
                </a:solidFill>
                <a:latin typeface="Arial"/>
                <a:cs typeface="Arial"/>
              </a:rPr>
              <a:t>A cause de REACH, l’industrie européenne perd sa compétitivité</a:t>
            </a:r>
            <a:r>
              <a:rPr lang="is-IS" sz="1600" dirty="0" smtClean="0">
                <a:solidFill>
                  <a:schemeClr val="bg1"/>
                </a:solidFill>
                <a:latin typeface="Arial"/>
                <a:cs typeface="Arial"/>
              </a:rPr>
              <a:t>… </a:t>
            </a:r>
            <a:r>
              <a:rPr lang="fr-FR" sz="1600" dirty="0">
                <a:solidFill>
                  <a:schemeClr val="bg1"/>
                </a:solidFill>
                <a:latin typeface="Arial"/>
                <a:cs typeface="Arial"/>
              </a:rPr>
              <a:t>On peut </a:t>
            </a:r>
            <a:r>
              <a:rPr lang="fr-FR" sz="1600" dirty="0" smtClean="0">
                <a:solidFill>
                  <a:schemeClr val="bg1"/>
                </a:solidFill>
                <a:latin typeface="Arial"/>
                <a:cs typeface="Arial"/>
              </a:rPr>
              <a:t>très facilement y</a:t>
            </a:r>
          </a:p>
          <a:p>
            <a:r>
              <a:rPr lang="fr-FR" sz="16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fr-FR" sz="1600" dirty="0">
                <a:solidFill>
                  <a:schemeClr val="bg1"/>
                </a:solidFill>
                <a:latin typeface="Arial"/>
                <a:cs typeface="Arial"/>
              </a:rPr>
              <a:t>remédier, au moins au niveau </a:t>
            </a:r>
            <a:r>
              <a:rPr lang="fr-FR" sz="1600" dirty="0" smtClean="0">
                <a:solidFill>
                  <a:schemeClr val="bg1"/>
                </a:solidFill>
                <a:latin typeface="Arial"/>
                <a:cs typeface="Arial"/>
              </a:rPr>
              <a:t>français. Pour le faire, </a:t>
            </a:r>
            <a:r>
              <a:rPr lang="is-IS" b="1" dirty="0">
                <a:solidFill>
                  <a:srgbClr val="CCFFCC"/>
                </a:solidFill>
                <a:latin typeface="Arial"/>
                <a:cs typeface="Arial"/>
              </a:rPr>
              <a:t>l</a:t>
            </a:r>
            <a:r>
              <a:rPr lang="is-IS" b="1" dirty="0" smtClean="0">
                <a:solidFill>
                  <a:srgbClr val="CCFFCC"/>
                </a:solidFill>
                <a:latin typeface="Arial"/>
                <a:cs typeface="Arial"/>
              </a:rPr>
              <a:t>a balle est désormais dans le camp</a:t>
            </a:r>
          </a:p>
          <a:p>
            <a:r>
              <a:rPr lang="is-IS" b="1" dirty="0" smtClean="0">
                <a:solidFill>
                  <a:srgbClr val="CCFFCC"/>
                </a:solidFill>
                <a:latin typeface="Arial"/>
                <a:cs typeface="Arial"/>
              </a:rPr>
              <a:t> du monde politique !...</a:t>
            </a:r>
            <a:endParaRPr lang="fr-FR" sz="1600" b="1" dirty="0">
              <a:solidFill>
                <a:srgbClr val="CCFFCC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3190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43916" y="855127"/>
            <a:ext cx="2235217" cy="39794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3134" y="73910"/>
            <a:ext cx="9071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Quelques propositions pour relever les défis</a:t>
            </a:r>
            <a:endParaRPr lang="fr-FR" sz="2800" b="1" i="1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cxnSp>
        <p:nvCxnSpPr>
          <p:cNvPr id="4" name="Connecteur droit 3"/>
          <p:cNvCxnSpPr/>
          <p:nvPr/>
        </p:nvCxnSpPr>
        <p:spPr>
          <a:xfrm>
            <a:off x="11549" y="704668"/>
            <a:ext cx="9144000" cy="0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118527" y="855127"/>
            <a:ext cx="23786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i="1" dirty="0" smtClean="0">
                <a:latin typeface="Arial"/>
                <a:cs typeface="Arial"/>
              </a:rPr>
              <a:t>Au plan économique :</a:t>
            </a:r>
            <a:endParaRPr lang="fr-FR" sz="1600" b="1" i="1" dirty="0">
              <a:latin typeface="Arial"/>
              <a:cs typeface="Arial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35481" y="1447787"/>
            <a:ext cx="905047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Arial"/>
                <a:cs typeface="Arial"/>
              </a:rPr>
              <a:t>Je ne suis évidemment pas le plus crédible pour les faire.</a:t>
            </a:r>
          </a:p>
          <a:p>
            <a:endParaRPr lang="fr-FR" sz="1600" dirty="0" smtClean="0">
              <a:latin typeface="Arial"/>
              <a:cs typeface="Arial"/>
            </a:endParaRPr>
          </a:p>
          <a:p>
            <a:r>
              <a:rPr lang="fr-FR" sz="1600" dirty="0">
                <a:latin typeface="Arial"/>
                <a:cs typeface="Arial"/>
              </a:rPr>
              <a:t> </a:t>
            </a:r>
            <a:r>
              <a:rPr lang="fr-FR" sz="1600" dirty="0" smtClean="0">
                <a:latin typeface="Arial"/>
                <a:cs typeface="Arial"/>
              </a:rPr>
              <a:t>Il n’en reste pas moins vrai que les analyses de Thierry Le </a:t>
            </a:r>
            <a:r>
              <a:rPr lang="fr-FR" sz="1600" dirty="0" err="1" smtClean="0">
                <a:latin typeface="Arial"/>
                <a:cs typeface="Arial"/>
              </a:rPr>
              <a:t>Hénaff</a:t>
            </a:r>
            <a:r>
              <a:rPr lang="fr-FR" sz="1600" dirty="0" smtClean="0">
                <a:latin typeface="Arial"/>
                <a:cs typeface="Arial"/>
              </a:rPr>
              <a:t> et de ses collègues, alimentées</a:t>
            </a:r>
          </a:p>
          <a:p>
            <a:r>
              <a:rPr lang="fr-FR" sz="1600" dirty="0" smtClean="0">
                <a:latin typeface="Arial"/>
                <a:cs typeface="Arial"/>
              </a:rPr>
              <a:t> par leur expérience et celle de pays voisins me semblent inscrites à l’aune du bon sens. </a:t>
            </a:r>
            <a:endParaRPr lang="fr-FR" sz="1600" dirty="0">
              <a:latin typeface="Arial"/>
              <a:cs typeface="Arial"/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143916" y="2891311"/>
            <a:ext cx="906961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  <a:latin typeface="Arial"/>
                <a:cs typeface="Arial"/>
              </a:rPr>
              <a:t>L’industrie chimique a fait le nécessaire pour se maintenir au travers de réformes douloureuses.</a:t>
            </a:r>
          </a:p>
          <a:p>
            <a:r>
              <a:rPr lang="fr-FR" sz="1600" dirty="0" smtClean="0">
                <a:solidFill>
                  <a:schemeClr val="bg1"/>
                </a:solidFill>
                <a:latin typeface="Arial"/>
                <a:cs typeface="Arial"/>
              </a:rPr>
              <a:t>Entrave au redressement économique du secteur, la taxation excessive dont l’industrie est encore</a:t>
            </a:r>
          </a:p>
          <a:p>
            <a:r>
              <a:rPr lang="fr-FR" sz="1600" dirty="0" smtClean="0">
                <a:solidFill>
                  <a:schemeClr val="bg1"/>
                </a:solidFill>
                <a:latin typeface="Arial"/>
                <a:cs typeface="Arial"/>
              </a:rPr>
              <a:t>l’objet doit disparaître, comme les normes tatillonnes, séquelles du principe de précaution. Elles </a:t>
            </a:r>
          </a:p>
          <a:p>
            <a:r>
              <a:rPr lang="fr-FR" sz="1600" dirty="0" smtClean="0">
                <a:solidFill>
                  <a:schemeClr val="bg1"/>
                </a:solidFill>
                <a:latin typeface="Arial"/>
                <a:cs typeface="Arial"/>
              </a:rPr>
              <a:t>amputent l’emploi en France; les postes se créent à l’étranger. </a:t>
            </a:r>
          </a:p>
          <a:p>
            <a:endParaRPr lang="fr-FR" sz="1600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fr-FR" sz="1600" dirty="0" smtClean="0">
                <a:solidFill>
                  <a:schemeClr val="bg1"/>
                </a:solidFill>
                <a:latin typeface="Arial"/>
                <a:cs typeface="Arial"/>
              </a:rPr>
              <a:t>A cause de REACH, l’industrie européenne perd sa compétitivité</a:t>
            </a:r>
            <a:r>
              <a:rPr lang="is-IS" sz="1600" dirty="0" smtClean="0">
                <a:solidFill>
                  <a:schemeClr val="bg1"/>
                </a:solidFill>
                <a:latin typeface="Arial"/>
                <a:cs typeface="Arial"/>
              </a:rPr>
              <a:t>… </a:t>
            </a:r>
            <a:r>
              <a:rPr lang="fr-FR" sz="1600" dirty="0">
                <a:solidFill>
                  <a:schemeClr val="bg1"/>
                </a:solidFill>
                <a:latin typeface="Arial"/>
                <a:cs typeface="Arial"/>
              </a:rPr>
              <a:t>On peut </a:t>
            </a:r>
            <a:r>
              <a:rPr lang="fr-FR" sz="1600" dirty="0" smtClean="0">
                <a:solidFill>
                  <a:schemeClr val="bg1"/>
                </a:solidFill>
                <a:latin typeface="Arial"/>
                <a:cs typeface="Arial"/>
              </a:rPr>
              <a:t>très facilement y</a:t>
            </a:r>
          </a:p>
          <a:p>
            <a:r>
              <a:rPr lang="fr-FR" sz="16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fr-FR" sz="1600" dirty="0">
                <a:solidFill>
                  <a:schemeClr val="bg1"/>
                </a:solidFill>
                <a:latin typeface="Arial"/>
                <a:cs typeface="Arial"/>
              </a:rPr>
              <a:t>remédier, au moins au niveau </a:t>
            </a:r>
            <a:r>
              <a:rPr lang="fr-FR" sz="1600" dirty="0" smtClean="0">
                <a:solidFill>
                  <a:schemeClr val="bg1"/>
                </a:solidFill>
                <a:latin typeface="Arial"/>
                <a:cs typeface="Arial"/>
              </a:rPr>
              <a:t>français. Pour le faire, </a:t>
            </a:r>
            <a:r>
              <a:rPr lang="is-IS" b="1" dirty="0">
                <a:solidFill>
                  <a:srgbClr val="CCFFCC"/>
                </a:solidFill>
                <a:latin typeface="Arial"/>
                <a:cs typeface="Arial"/>
              </a:rPr>
              <a:t>l</a:t>
            </a:r>
            <a:r>
              <a:rPr lang="is-IS" b="1" dirty="0" smtClean="0">
                <a:solidFill>
                  <a:srgbClr val="CCFFCC"/>
                </a:solidFill>
                <a:latin typeface="Arial"/>
                <a:cs typeface="Arial"/>
              </a:rPr>
              <a:t>a balle est désormais dans le camp</a:t>
            </a:r>
          </a:p>
          <a:p>
            <a:r>
              <a:rPr lang="is-IS" b="1" dirty="0" smtClean="0">
                <a:solidFill>
                  <a:srgbClr val="CCFFCC"/>
                </a:solidFill>
                <a:latin typeface="Arial"/>
                <a:cs typeface="Arial"/>
              </a:rPr>
              <a:t> du monde politique !...</a:t>
            </a:r>
            <a:endParaRPr lang="fr-FR" sz="1600" b="1" dirty="0">
              <a:solidFill>
                <a:srgbClr val="CCFFCC"/>
              </a:solidFill>
              <a:latin typeface="Arial"/>
              <a:cs typeface="Arial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219225" y="5469630"/>
            <a:ext cx="6737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Mais en aura t-il le courage et la vision ???</a:t>
            </a:r>
            <a:endParaRPr lang="fr-FR" sz="2800" b="1" i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739540" y="6400800"/>
            <a:ext cx="17071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rgbClr val="FFFF00"/>
                </a:solidFill>
                <a:latin typeface="Arial"/>
                <a:cs typeface="Arial"/>
              </a:rPr>
              <a:t>Qu’il écoute Cioran !...</a:t>
            </a:r>
            <a:endParaRPr lang="fr-FR" sz="1200" dirty="0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8620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496738" y="2082800"/>
            <a:ext cx="6446589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Au pessimisme de l’intelligence,</a:t>
            </a:r>
          </a:p>
          <a:p>
            <a:pPr algn="ctr"/>
            <a:r>
              <a:rPr lang="fr-FR" sz="3600" b="1" i="1" dirty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lang="fr-FR" sz="3600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ous opposerons</a:t>
            </a:r>
          </a:p>
          <a:p>
            <a:pPr algn="ctr"/>
            <a:r>
              <a:rPr lang="fr-FR" sz="3600" b="1" i="1" dirty="0">
                <a:solidFill>
                  <a:srgbClr val="0000FF"/>
                </a:solidFill>
                <a:latin typeface="Times New Roman"/>
                <a:cs typeface="Times New Roman"/>
              </a:rPr>
              <a:t>l</a:t>
            </a:r>
            <a:r>
              <a:rPr lang="fr-FR" sz="3600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’optimisme de la volonté</a:t>
            </a:r>
            <a:r>
              <a:rPr lang="is-IS" sz="3600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…</a:t>
            </a:r>
            <a:endParaRPr lang="fr-FR" sz="3600" b="1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646333" y="4284133"/>
            <a:ext cx="864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Arial"/>
                <a:cs typeface="Arial"/>
              </a:rPr>
              <a:t>Cioran</a:t>
            </a:r>
            <a:endParaRPr lang="fr-FR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995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tanislas-Nanc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15816"/>
            <a:ext cx="8128000" cy="6096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8000" y="215816"/>
            <a:ext cx="8128000" cy="290088"/>
          </a:xfrm>
          <a:prstGeom prst="rect">
            <a:avLst/>
          </a:prstGeom>
          <a:solidFill>
            <a:srgbClr val="DED8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1889452" y="4986707"/>
            <a:ext cx="6502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Brush Script MT Italic"/>
                <a:cs typeface="Brush Script MT Italic"/>
              </a:rPr>
              <a:t>Merci encore de votre aimable invitation</a:t>
            </a:r>
            <a:endParaRPr lang="fr-FR" sz="3600" dirty="0">
              <a:solidFill>
                <a:schemeClr val="bg1"/>
              </a:solidFill>
              <a:latin typeface="Brush Script MT Italic"/>
              <a:cs typeface="Brush Script MT Italic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921606" y="5681342"/>
            <a:ext cx="16033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Gérard Férey,</a:t>
            </a:r>
          </a:p>
          <a:p>
            <a:r>
              <a:rPr lang="fr-FR" sz="1200" b="1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Membre de l’Institut</a:t>
            </a:r>
            <a:endParaRPr lang="fr-FR" sz="1200" b="1" i="1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61657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9463" y="2375737"/>
            <a:ext cx="7583488" cy="1143000"/>
          </a:xfrm>
        </p:spPr>
        <p:txBody>
          <a:bodyPr/>
          <a:lstStyle/>
          <a:p>
            <a:r>
              <a:rPr lang="fr-FR" dirty="0" smtClean="0"/>
              <a:t>Documents annexes</a:t>
            </a:r>
            <a:br>
              <a:rPr lang="fr-FR" dirty="0" smtClean="0"/>
            </a:br>
            <a:r>
              <a:rPr lang="fr-FR" dirty="0" smtClean="0"/>
              <a:t>utilisables lors de la</a:t>
            </a:r>
            <a:br>
              <a:rPr lang="fr-FR" dirty="0" smtClean="0"/>
            </a:br>
            <a:r>
              <a:rPr lang="fr-FR" dirty="0" smtClean="0"/>
              <a:t>discussion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7011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038905" y="923302"/>
            <a:ext cx="500944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b="1" i="1" dirty="0" smtClean="0">
                <a:latin typeface="Times New Roman"/>
                <a:cs typeface="Times New Roman"/>
              </a:rPr>
              <a:t>Défis stratégiques,</a:t>
            </a:r>
          </a:p>
          <a:p>
            <a:pPr algn="ctr"/>
            <a:r>
              <a:rPr lang="fr-FR" sz="3600" b="1" i="1" dirty="0">
                <a:latin typeface="Times New Roman"/>
                <a:cs typeface="Times New Roman"/>
              </a:rPr>
              <a:t>d</a:t>
            </a:r>
            <a:r>
              <a:rPr lang="fr-FR" sz="3600" b="1" i="1" dirty="0" smtClean="0">
                <a:latin typeface="Times New Roman"/>
                <a:cs typeface="Times New Roman"/>
              </a:rPr>
              <a:t>ifficultés et </a:t>
            </a:r>
            <a:r>
              <a:rPr lang="fr-FR" sz="3600" b="1" i="1" dirty="0">
                <a:latin typeface="Times New Roman"/>
                <a:cs typeface="Times New Roman"/>
              </a:rPr>
              <a:t>b</a:t>
            </a:r>
            <a:r>
              <a:rPr lang="fr-FR" sz="3600" b="1" i="1" dirty="0" smtClean="0">
                <a:latin typeface="Times New Roman"/>
                <a:cs typeface="Times New Roman"/>
              </a:rPr>
              <a:t>locages en</a:t>
            </a:r>
          </a:p>
          <a:p>
            <a:pPr algn="ctr"/>
            <a:r>
              <a:rPr lang="fr-FR" sz="3600" b="1" i="1" dirty="0" smtClean="0">
                <a:latin typeface="Times New Roman"/>
                <a:cs typeface="Times New Roman"/>
              </a:rPr>
              <a:t>Sciences des Matériaux</a:t>
            </a:r>
            <a:endParaRPr lang="fr-FR" sz="3600" b="1" i="1" dirty="0">
              <a:latin typeface="Times New Roman"/>
              <a:cs typeface="Times New Roman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297359" y="2715335"/>
            <a:ext cx="44994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Depuis leur création jusqu’à leur production massive.</a:t>
            </a:r>
            <a:endParaRPr lang="fr-FR" sz="1600" dirty="0"/>
          </a:p>
        </p:txBody>
      </p:sp>
      <p:pic>
        <p:nvPicPr>
          <p:cNvPr id="5" name="Image 4" descr="Graphène 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83" y="877941"/>
            <a:ext cx="3617733" cy="3302280"/>
          </a:xfrm>
          <a:prstGeom prst="rect">
            <a:avLst/>
          </a:prstGeom>
        </p:spPr>
      </p:pic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1376511"/>
              </p:ext>
            </p:extLst>
          </p:nvPr>
        </p:nvGraphicFramePr>
        <p:xfrm>
          <a:off x="315438" y="3028085"/>
          <a:ext cx="3628678" cy="3110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Photo Editor Photo" r:id="rId4" imgW="8783276" imgH="5847619" progId="MSPhotoEd.3">
                  <p:embed/>
                </p:oleObj>
              </mc:Choice>
              <mc:Fallback>
                <p:oleObj name="Photo Editor Photo" r:id="rId4" imgW="8783276" imgH="584761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0914" r="1677"/>
                      <a:stretch>
                        <a:fillRect/>
                      </a:stretch>
                    </p:blipFill>
                    <p:spPr bwMode="auto">
                      <a:xfrm>
                        <a:off x="315438" y="3028085"/>
                        <a:ext cx="3628678" cy="3110303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6307973" y="5348531"/>
            <a:ext cx="188545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Gérard Férey</a:t>
            </a:r>
          </a:p>
          <a:p>
            <a:r>
              <a:rPr lang="fr-FR" sz="1600" i="1" dirty="0"/>
              <a:t>M</a:t>
            </a:r>
            <a:r>
              <a:rPr lang="fr-FR" sz="1600" i="1" dirty="0" smtClean="0"/>
              <a:t>embre de l’Institut</a:t>
            </a:r>
          </a:p>
          <a:p>
            <a:r>
              <a:rPr lang="fr-FR" sz="1200" dirty="0" smtClean="0"/>
              <a:t>Nancy, le 18 décembre 2016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647224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204023" y="56458"/>
            <a:ext cx="88768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Un pan stratégique de la chimie française</a:t>
            </a:r>
          </a:p>
          <a:p>
            <a:r>
              <a:rPr lang="fr-FR" sz="16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													Celle-ci en quelques chiffres</a:t>
            </a:r>
            <a:r>
              <a:rPr lang="is-IS" sz="16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…</a:t>
            </a:r>
            <a:endParaRPr lang="fr-FR" sz="1600" b="1" i="1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183373" y="858034"/>
            <a:ext cx="8778650" cy="0"/>
          </a:xfrm>
          <a:prstGeom prst="line">
            <a:avLst/>
          </a:prstGeom>
          <a:ln w="3810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ZoneTexte 86"/>
          <p:cNvSpPr txBox="1"/>
          <p:nvPr/>
        </p:nvSpPr>
        <p:spPr>
          <a:xfrm>
            <a:off x="104178" y="1000897"/>
            <a:ext cx="516860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latin typeface="Times New Roman"/>
                <a:cs typeface="Times New Roman"/>
              </a:rPr>
              <a:t>Deuxième bassin d’emploi en France </a:t>
            </a:r>
            <a:r>
              <a:rPr lang="fr-FR" sz="1400" dirty="0" smtClean="0">
                <a:latin typeface="Times New Roman"/>
                <a:cs typeface="Times New Roman"/>
              </a:rPr>
              <a:t>: </a:t>
            </a:r>
            <a:r>
              <a:rPr lang="fr-FR" sz="1100" dirty="0" smtClean="0">
                <a:latin typeface="Times New Roman"/>
                <a:cs typeface="Times New Roman"/>
              </a:rPr>
              <a:t>156.600 emplois directs en 2014)</a:t>
            </a:r>
          </a:p>
          <a:p>
            <a:r>
              <a:rPr lang="fr-FR" sz="1100" dirty="0" smtClean="0">
                <a:latin typeface="Times New Roman"/>
                <a:cs typeface="Times New Roman"/>
              </a:rPr>
              <a:t>						  + 300.000 emplois indirects en 2014)</a:t>
            </a:r>
            <a:endParaRPr lang="fr-FR" sz="1100" dirty="0">
              <a:latin typeface="Times New Roman"/>
              <a:cs typeface="Times New Roman"/>
            </a:endParaRPr>
          </a:p>
        </p:txBody>
      </p:sp>
      <p:grpSp>
        <p:nvGrpSpPr>
          <p:cNvPr id="328" name="Grouper 327"/>
          <p:cNvGrpSpPr/>
          <p:nvPr/>
        </p:nvGrpSpPr>
        <p:grpSpPr>
          <a:xfrm>
            <a:off x="5288135" y="3766336"/>
            <a:ext cx="3919168" cy="449994"/>
            <a:chOff x="5288135" y="3766336"/>
            <a:chExt cx="3919168" cy="449994"/>
          </a:xfrm>
        </p:grpSpPr>
        <p:sp>
          <p:nvSpPr>
            <p:cNvPr id="327" name="Rectangle 326"/>
            <p:cNvSpPr/>
            <p:nvPr/>
          </p:nvSpPr>
          <p:spPr>
            <a:xfrm>
              <a:off x="5300239" y="3766336"/>
              <a:ext cx="3808093" cy="449994"/>
            </a:xfrm>
            <a:prstGeom prst="rect">
              <a:avLst/>
            </a:prstGeom>
            <a:solidFill>
              <a:srgbClr val="0CFF1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" name="ZoneTexte 87"/>
            <p:cNvSpPr txBox="1"/>
            <p:nvPr/>
          </p:nvSpPr>
          <p:spPr>
            <a:xfrm>
              <a:off x="5288135" y="3865838"/>
              <a:ext cx="391916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300" b="1" dirty="0" smtClean="0">
                  <a:latin typeface="Times New Roman"/>
                  <a:cs typeface="Times New Roman"/>
                </a:rPr>
                <a:t>Première industrie française exportatrice (55 Mds €)</a:t>
              </a:r>
              <a:endParaRPr lang="fr-FR" sz="1300" b="1" dirty="0">
                <a:latin typeface="Times New Roman"/>
                <a:cs typeface="Times New Roman"/>
              </a:endParaRPr>
            </a:p>
          </p:txBody>
        </p:sp>
      </p:grpSp>
      <p:sp>
        <p:nvSpPr>
          <p:cNvPr id="93" name="Rectangle 92"/>
          <p:cNvSpPr/>
          <p:nvPr/>
        </p:nvSpPr>
        <p:spPr>
          <a:xfrm>
            <a:off x="295178" y="1816428"/>
            <a:ext cx="2501600" cy="1267269"/>
          </a:xfrm>
          <a:prstGeom prst="rect">
            <a:avLst/>
          </a:prstGeom>
          <a:solidFill>
            <a:srgbClr val="FFFF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6" name="Connecteur droit 45"/>
          <p:cNvCxnSpPr/>
          <p:nvPr/>
        </p:nvCxnSpPr>
        <p:spPr>
          <a:xfrm>
            <a:off x="295178" y="1475946"/>
            <a:ext cx="6880" cy="48369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/>
          <p:cNvCxnSpPr/>
          <p:nvPr/>
        </p:nvCxnSpPr>
        <p:spPr>
          <a:xfrm>
            <a:off x="646678" y="1809563"/>
            <a:ext cx="13730" cy="4503352"/>
          </a:xfrm>
          <a:prstGeom prst="line">
            <a:avLst/>
          </a:prstGeom>
          <a:ln w="63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/>
        </p:nvCxnSpPr>
        <p:spPr>
          <a:xfrm>
            <a:off x="1005028" y="1809563"/>
            <a:ext cx="13730" cy="4503352"/>
          </a:xfrm>
          <a:prstGeom prst="line">
            <a:avLst/>
          </a:prstGeom>
          <a:ln w="63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>
            <a:off x="1363378" y="1809563"/>
            <a:ext cx="13730" cy="4503352"/>
          </a:xfrm>
          <a:prstGeom prst="line">
            <a:avLst/>
          </a:prstGeom>
          <a:ln w="63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>
            <a:off x="1721728" y="1809563"/>
            <a:ext cx="13730" cy="4503352"/>
          </a:xfrm>
          <a:prstGeom prst="line">
            <a:avLst/>
          </a:prstGeom>
          <a:ln w="63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/>
          <p:cNvCxnSpPr/>
          <p:nvPr/>
        </p:nvCxnSpPr>
        <p:spPr>
          <a:xfrm>
            <a:off x="2080078" y="1809563"/>
            <a:ext cx="13730" cy="4503352"/>
          </a:xfrm>
          <a:prstGeom prst="line">
            <a:avLst/>
          </a:prstGeom>
          <a:ln w="63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/>
          <p:cNvCxnSpPr/>
          <p:nvPr/>
        </p:nvCxnSpPr>
        <p:spPr>
          <a:xfrm>
            <a:off x="2438428" y="1809563"/>
            <a:ext cx="13730" cy="4503352"/>
          </a:xfrm>
          <a:prstGeom prst="line">
            <a:avLst/>
          </a:prstGeom>
          <a:ln w="63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/>
          <p:cNvCxnSpPr/>
          <p:nvPr/>
        </p:nvCxnSpPr>
        <p:spPr>
          <a:xfrm>
            <a:off x="2796778" y="1809563"/>
            <a:ext cx="13730" cy="4503352"/>
          </a:xfrm>
          <a:prstGeom prst="line">
            <a:avLst/>
          </a:prstGeom>
          <a:ln w="63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/>
          <p:cNvCxnSpPr/>
          <p:nvPr/>
        </p:nvCxnSpPr>
        <p:spPr>
          <a:xfrm>
            <a:off x="288328" y="6312915"/>
            <a:ext cx="335005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ZoneTexte 58"/>
          <p:cNvSpPr txBox="1"/>
          <p:nvPr/>
        </p:nvSpPr>
        <p:spPr>
          <a:xfrm>
            <a:off x="45953" y="6377460"/>
            <a:ext cx="4414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 smtClean="0">
                <a:latin typeface="Arial"/>
                <a:cs typeface="Arial"/>
              </a:rPr>
              <a:t>2008</a:t>
            </a:r>
            <a:endParaRPr lang="fr-FR" sz="900" b="1" dirty="0">
              <a:latin typeface="Arial"/>
              <a:cs typeface="Arial"/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418033" y="6377460"/>
            <a:ext cx="4414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 smtClean="0">
                <a:latin typeface="Arial"/>
                <a:cs typeface="Arial"/>
              </a:rPr>
              <a:t>2009</a:t>
            </a:r>
            <a:endParaRPr lang="fr-FR" sz="900" b="1" dirty="0">
              <a:latin typeface="Arial"/>
              <a:cs typeface="Arial"/>
            </a:endParaRPr>
          </a:p>
        </p:txBody>
      </p:sp>
      <p:sp>
        <p:nvSpPr>
          <p:cNvPr id="66" name="ZoneTexte 65"/>
          <p:cNvSpPr txBox="1"/>
          <p:nvPr/>
        </p:nvSpPr>
        <p:spPr>
          <a:xfrm>
            <a:off x="796978" y="6377460"/>
            <a:ext cx="4414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 smtClean="0">
                <a:latin typeface="Arial"/>
                <a:cs typeface="Arial"/>
              </a:rPr>
              <a:t>2010</a:t>
            </a:r>
            <a:endParaRPr lang="fr-FR" sz="900" b="1" dirty="0">
              <a:latin typeface="Arial"/>
              <a:cs typeface="Arial"/>
            </a:endParaRPr>
          </a:p>
        </p:txBody>
      </p:sp>
      <p:sp>
        <p:nvSpPr>
          <p:cNvPr id="67" name="ZoneTexte 66"/>
          <p:cNvSpPr txBox="1"/>
          <p:nvPr/>
        </p:nvSpPr>
        <p:spPr>
          <a:xfrm>
            <a:off x="1175923" y="6377460"/>
            <a:ext cx="4350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 smtClean="0">
                <a:latin typeface="Arial"/>
                <a:cs typeface="Arial"/>
              </a:rPr>
              <a:t>2011</a:t>
            </a:r>
            <a:endParaRPr lang="fr-FR" sz="900" b="1" dirty="0">
              <a:latin typeface="Arial"/>
              <a:cs typeface="Arial"/>
            </a:endParaRPr>
          </a:p>
        </p:txBody>
      </p:sp>
      <p:sp>
        <p:nvSpPr>
          <p:cNvPr id="68" name="ZoneTexte 67"/>
          <p:cNvSpPr txBox="1"/>
          <p:nvPr/>
        </p:nvSpPr>
        <p:spPr>
          <a:xfrm>
            <a:off x="1541138" y="6377460"/>
            <a:ext cx="4414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 smtClean="0">
                <a:latin typeface="Arial"/>
                <a:cs typeface="Arial"/>
              </a:rPr>
              <a:t>2012</a:t>
            </a:r>
            <a:endParaRPr lang="fr-FR" sz="900" b="1" dirty="0">
              <a:latin typeface="Arial"/>
              <a:cs typeface="Arial"/>
            </a:endParaRPr>
          </a:p>
        </p:txBody>
      </p:sp>
      <p:sp>
        <p:nvSpPr>
          <p:cNvPr id="69" name="ZoneTexte 68"/>
          <p:cNvSpPr txBox="1"/>
          <p:nvPr/>
        </p:nvSpPr>
        <p:spPr>
          <a:xfrm>
            <a:off x="1878893" y="6377460"/>
            <a:ext cx="4414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 smtClean="0">
                <a:latin typeface="Arial"/>
                <a:cs typeface="Arial"/>
              </a:rPr>
              <a:t>2013</a:t>
            </a:r>
            <a:endParaRPr lang="fr-FR" sz="900" b="1" dirty="0">
              <a:latin typeface="Arial"/>
              <a:cs typeface="Arial"/>
            </a:endParaRPr>
          </a:p>
        </p:txBody>
      </p:sp>
      <p:sp>
        <p:nvSpPr>
          <p:cNvPr id="70" name="ZoneTexte 69"/>
          <p:cNvSpPr txBox="1"/>
          <p:nvPr/>
        </p:nvSpPr>
        <p:spPr>
          <a:xfrm>
            <a:off x="2223513" y="6377460"/>
            <a:ext cx="4414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 smtClean="0">
                <a:latin typeface="Arial"/>
                <a:cs typeface="Arial"/>
              </a:rPr>
              <a:t>2014</a:t>
            </a:r>
            <a:endParaRPr lang="fr-FR" sz="900" b="1" dirty="0">
              <a:latin typeface="Arial"/>
              <a:cs typeface="Arial"/>
            </a:endParaRPr>
          </a:p>
        </p:txBody>
      </p:sp>
      <p:sp>
        <p:nvSpPr>
          <p:cNvPr id="71" name="ZoneTexte 70"/>
          <p:cNvSpPr txBox="1"/>
          <p:nvPr/>
        </p:nvSpPr>
        <p:spPr>
          <a:xfrm>
            <a:off x="2581863" y="6377460"/>
            <a:ext cx="4414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 smtClean="0">
                <a:latin typeface="Arial"/>
                <a:cs typeface="Arial"/>
              </a:rPr>
              <a:t>2015</a:t>
            </a:r>
            <a:endParaRPr lang="fr-FR" sz="900" b="1" dirty="0">
              <a:latin typeface="Arial"/>
              <a:cs typeface="Arial"/>
            </a:endParaRPr>
          </a:p>
        </p:txBody>
      </p:sp>
      <p:cxnSp>
        <p:nvCxnSpPr>
          <p:cNvPr id="74" name="Connecteur droit 73"/>
          <p:cNvCxnSpPr/>
          <p:nvPr/>
        </p:nvCxnSpPr>
        <p:spPr>
          <a:xfrm flipV="1">
            <a:off x="288328" y="1802697"/>
            <a:ext cx="2508450" cy="13731"/>
          </a:xfrm>
          <a:prstGeom prst="line">
            <a:avLst/>
          </a:prstGeom>
          <a:ln w="63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75"/>
          <p:cNvCxnSpPr/>
          <p:nvPr/>
        </p:nvCxnSpPr>
        <p:spPr>
          <a:xfrm flipV="1">
            <a:off x="296563" y="2229697"/>
            <a:ext cx="2508450" cy="13731"/>
          </a:xfrm>
          <a:prstGeom prst="line">
            <a:avLst/>
          </a:prstGeom>
          <a:ln w="63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76"/>
          <p:cNvCxnSpPr/>
          <p:nvPr/>
        </p:nvCxnSpPr>
        <p:spPr>
          <a:xfrm flipV="1">
            <a:off x="304798" y="2656697"/>
            <a:ext cx="2508450" cy="13731"/>
          </a:xfrm>
          <a:prstGeom prst="line">
            <a:avLst/>
          </a:prstGeom>
          <a:ln w="63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77"/>
          <p:cNvCxnSpPr/>
          <p:nvPr/>
        </p:nvCxnSpPr>
        <p:spPr>
          <a:xfrm flipV="1">
            <a:off x="299303" y="3083697"/>
            <a:ext cx="2508450" cy="13731"/>
          </a:xfrm>
          <a:prstGeom prst="line">
            <a:avLst/>
          </a:prstGeom>
          <a:ln w="63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ZoneTexte 88"/>
          <p:cNvSpPr txBox="1"/>
          <p:nvPr/>
        </p:nvSpPr>
        <p:spPr>
          <a:xfrm>
            <a:off x="14366" y="2114281"/>
            <a:ext cx="31304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 smtClean="0">
                <a:latin typeface="Arial"/>
                <a:cs typeface="Arial"/>
              </a:rPr>
              <a:t>80</a:t>
            </a:r>
            <a:endParaRPr lang="fr-FR" sz="900" b="1" dirty="0">
              <a:latin typeface="Arial"/>
              <a:cs typeface="Arial"/>
            </a:endParaRPr>
          </a:p>
        </p:txBody>
      </p:sp>
      <p:sp>
        <p:nvSpPr>
          <p:cNvPr id="90" name="ZoneTexte 89"/>
          <p:cNvSpPr txBox="1"/>
          <p:nvPr/>
        </p:nvSpPr>
        <p:spPr>
          <a:xfrm>
            <a:off x="14366" y="1690021"/>
            <a:ext cx="31304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>
                <a:latin typeface="Arial"/>
                <a:cs typeface="Arial"/>
              </a:rPr>
              <a:t>9</a:t>
            </a:r>
            <a:r>
              <a:rPr lang="fr-FR" sz="900" b="1" dirty="0" smtClean="0">
                <a:latin typeface="Arial"/>
                <a:cs typeface="Arial"/>
              </a:rPr>
              <a:t>0</a:t>
            </a:r>
            <a:endParaRPr lang="fr-FR" sz="900" b="1" dirty="0">
              <a:latin typeface="Arial"/>
              <a:cs typeface="Arial"/>
            </a:endParaRPr>
          </a:p>
        </p:txBody>
      </p:sp>
      <p:sp>
        <p:nvSpPr>
          <p:cNvPr id="91" name="ZoneTexte 90"/>
          <p:cNvSpPr txBox="1"/>
          <p:nvPr/>
        </p:nvSpPr>
        <p:spPr>
          <a:xfrm>
            <a:off x="14366" y="2534416"/>
            <a:ext cx="31304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>
                <a:latin typeface="Arial"/>
                <a:cs typeface="Arial"/>
              </a:rPr>
              <a:t>7</a:t>
            </a:r>
            <a:r>
              <a:rPr lang="fr-FR" sz="900" b="1" dirty="0" smtClean="0">
                <a:latin typeface="Arial"/>
                <a:cs typeface="Arial"/>
              </a:rPr>
              <a:t>0</a:t>
            </a:r>
            <a:endParaRPr lang="fr-FR" sz="900" b="1" dirty="0">
              <a:latin typeface="Arial"/>
              <a:cs typeface="Arial"/>
            </a:endParaRPr>
          </a:p>
        </p:txBody>
      </p:sp>
      <p:sp>
        <p:nvSpPr>
          <p:cNvPr id="92" name="ZoneTexte 91"/>
          <p:cNvSpPr txBox="1"/>
          <p:nvPr/>
        </p:nvSpPr>
        <p:spPr>
          <a:xfrm>
            <a:off x="14366" y="2954551"/>
            <a:ext cx="31304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>
                <a:latin typeface="Arial"/>
                <a:cs typeface="Arial"/>
              </a:rPr>
              <a:t>6</a:t>
            </a:r>
            <a:r>
              <a:rPr lang="fr-FR" sz="900" b="1" dirty="0" smtClean="0">
                <a:latin typeface="Arial"/>
                <a:cs typeface="Arial"/>
              </a:rPr>
              <a:t>0</a:t>
            </a:r>
            <a:endParaRPr lang="fr-FR" sz="900" b="1" dirty="0">
              <a:latin typeface="Arial"/>
              <a:cs typeface="Arial"/>
            </a:endParaRPr>
          </a:p>
        </p:txBody>
      </p:sp>
      <p:sp>
        <p:nvSpPr>
          <p:cNvPr id="101" name="Extraire 100"/>
          <p:cNvSpPr/>
          <p:nvPr/>
        </p:nvSpPr>
        <p:spPr>
          <a:xfrm>
            <a:off x="255492" y="2336439"/>
            <a:ext cx="101686" cy="101686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Ellipse 101"/>
          <p:cNvSpPr/>
          <p:nvPr/>
        </p:nvSpPr>
        <p:spPr>
          <a:xfrm>
            <a:off x="242287" y="1975570"/>
            <a:ext cx="125021" cy="125021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Ellipse 102"/>
          <p:cNvSpPr/>
          <p:nvPr/>
        </p:nvSpPr>
        <p:spPr>
          <a:xfrm>
            <a:off x="597897" y="2702737"/>
            <a:ext cx="125021" cy="125021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Ellipse 103"/>
          <p:cNvSpPr/>
          <p:nvPr/>
        </p:nvSpPr>
        <p:spPr>
          <a:xfrm>
            <a:off x="944245" y="2336439"/>
            <a:ext cx="125021" cy="125021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Ellipse 104"/>
          <p:cNvSpPr/>
          <p:nvPr/>
        </p:nvSpPr>
        <p:spPr>
          <a:xfrm>
            <a:off x="1297965" y="2084539"/>
            <a:ext cx="125021" cy="125021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Ellipse 105"/>
          <p:cNvSpPr/>
          <p:nvPr/>
        </p:nvSpPr>
        <p:spPr>
          <a:xfrm>
            <a:off x="1647547" y="2074837"/>
            <a:ext cx="125021" cy="125021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Ellipse 106"/>
          <p:cNvSpPr/>
          <p:nvPr/>
        </p:nvSpPr>
        <p:spPr>
          <a:xfrm>
            <a:off x="2017567" y="2091976"/>
            <a:ext cx="125021" cy="125021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Ellipse 107"/>
          <p:cNvSpPr/>
          <p:nvPr/>
        </p:nvSpPr>
        <p:spPr>
          <a:xfrm>
            <a:off x="2375917" y="2089655"/>
            <a:ext cx="125021" cy="125021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Extraire 109"/>
          <p:cNvSpPr/>
          <p:nvPr/>
        </p:nvSpPr>
        <p:spPr>
          <a:xfrm>
            <a:off x="603215" y="2954551"/>
            <a:ext cx="101686" cy="101686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Extraire 110"/>
          <p:cNvSpPr/>
          <p:nvPr/>
        </p:nvSpPr>
        <p:spPr>
          <a:xfrm>
            <a:off x="944245" y="2534416"/>
            <a:ext cx="101686" cy="101686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Extraire 111"/>
          <p:cNvSpPr/>
          <p:nvPr/>
        </p:nvSpPr>
        <p:spPr>
          <a:xfrm>
            <a:off x="1314950" y="2367069"/>
            <a:ext cx="101686" cy="101686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" name="Extraire 112"/>
          <p:cNvSpPr/>
          <p:nvPr/>
        </p:nvSpPr>
        <p:spPr>
          <a:xfrm>
            <a:off x="1671915" y="2249820"/>
            <a:ext cx="101686" cy="101686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4" name="Extraire 113"/>
          <p:cNvSpPr/>
          <p:nvPr/>
        </p:nvSpPr>
        <p:spPr>
          <a:xfrm>
            <a:off x="2026383" y="2258764"/>
            <a:ext cx="101686" cy="101686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5" name="Extraire 114"/>
          <p:cNvSpPr/>
          <p:nvPr/>
        </p:nvSpPr>
        <p:spPr>
          <a:xfrm>
            <a:off x="2386552" y="2345113"/>
            <a:ext cx="101686" cy="101686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24" name="Grouper 323"/>
          <p:cNvGrpSpPr/>
          <p:nvPr/>
        </p:nvGrpSpPr>
        <p:grpSpPr>
          <a:xfrm>
            <a:off x="709073" y="3048231"/>
            <a:ext cx="1677479" cy="623248"/>
            <a:chOff x="2877235" y="2097543"/>
            <a:chExt cx="1677479" cy="623248"/>
          </a:xfrm>
        </p:grpSpPr>
        <p:sp>
          <p:nvSpPr>
            <p:cNvPr id="94" name="ZoneTexte 93"/>
            <p:cNvSpPr txBox="1"/>
            <p:nvPr/>
          </p:nvSpPr>
          <p:spPr>
            <a:xfrm>
              <a:off x="2877235" y="2097543"/>
              <a:ext cx="1677479" cy="623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i="1" dirty="0" smtClean="0">
                  <a:latin typeface="Times New Roman"/>
                  <a:cs typeface="Times New Roman"/>
                </a:rPr>
                <a:t>Chiffre d’affaires (    )</a:t>
              </a:r>
            </a:p>
            <a:p>
              <a:r>
                <a:rPr lang="fr-FR" sz="1200" b="1" dirty="0">
                  <a:solidFill>
                    <a:srgbClr val="FF0000"/>
                  </a:solidFill>
                  <a:latin typeface="Times New Roman"/>
                  <a:cs typeface="Times New Roman"/>
                </a:rPr>
                <a:t>e</a:t>
              </a:r>
              <a:r>
                <a:rPr lang="fr-FR" sz="1200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t marché intérieur</a:t>
              </a:r>
              <a:r>
                <a:rPr lang="fr-FR" sz="1200" b="1" dirty="0" smtClean="0">
                  <a:latin typeface="Times New Roman"/>
                  <a:cs typeface="Times New Roman"/>
                </a:rPr>
                <a:t>(   ) </a:t>
              </a:r>
            </a:p>
            <a:p>
              <a:r>
                <a:rPr lang="fr-FR" sz="1050" i="1" dirty="0" smtClean="0">
                  <a:latin typeface="Times New Roman"/>
                  <a:cs typeface="Times New Roman"/>
                </a:rPr>
                <a:t>(en milliards d’€)</a:t>
              </a:r>
              <a:endParaRPr lang="fr-FR" sz="1050" i="1" dirty="0">
                <a:latin typeface="Times New Roman"/>
                <a:cs typeface="Times New Roman"/>
              </a:endParaRPr>
            </a:p>
          </p:txBody>
        </p:sp>
        <p:sp>
          <p:nvSpPr>
            <p:cNvPr id="109" name="Ellipse 108"/>
            <p:cNvSpPr/>
            <p:nvPr/>
          </p:nvSpPr>
          <p:spPr>
            <a:xfrm>
              <a:off x="4161734" y="2198186"/>
              <a:ext cx="125021" cy="1250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6" name="Extraire 115"/>
            <p:cNvSpPr/>
            <p:nvPr/>
          </p:nvSpPr>
          <p:spPr>
            <a:xfrm>
              <a:off x="4281395" y="2386298"/>
              <a:ext cx="101686" cy="101686"/>
            </a:xfrm>
            <a:prstGeom prst="flowChartExtra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124" name="Connecteur droit 123"/>
          <p:cNvCxnSpPr/>
          <p:nvPr/>
        </p:nvCxnSpPr>
        <p:spPr>
          <a:xfrm>
            <a:off x="305046" y="2082282"/>
            <a:ext cx="335731" cy="682966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Connecteur droit 124"/>
          <p:cNvCxnSpPr>
            <a:endCxn id="110" idx="2"/>
          </p:cNvCxnSpPr>
          <p:nvPr/>
        </p:nvCxnSpPr>
        <p:spPr>
          <a:xfrm>
            <a:off x="311396" y="2418832"/>
            <a:ext cx="342662" cy="637405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Connecteur droit 126"/>
          <p:cNvCxnSpPr/>
          <p:nvPr/>
        </p:nvCxnSpPr>
        <p:spPr>
          <a:xfrm flipH="1">
            <a:off x="640778" y="2395956"/>
            <a:ext cx="382745" cy="381992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Connecteur droit 130"/>
          <p:cNvCxnSpPr/>
          <p:nvPr/>
        </p:nvCxnSpPr>
        <p:spPr>
          <a:xfrm flipH="1">
            <a:off x="1009650" y="2152424"/>
            <a:ext cx="371738" cy="266408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Connecteur droit 133"/>
          <p:cNvCxnSpPr>
            <a:stCxn id="108" idx="2"/>
            <a:endCxn id="105" idx="6"/>
          </p:cNvCxnSpPr>
          <p:nvPr/>
        </p:nvCxnSpPr>
        <p:spPr>
          <a:xfrm flipH="1" flipV="1">
            <a:off x="1422986" y="2147050"/>
            <a:ext cx="952931" cy="5116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Connecteur droit 138"/>
          <p:cNvCxnSpPr>
            <a:stCxn id="111" idx="1"/>
            <a:endCxn id="110" idx="3"/>
          </p:cNvCxnSpPr>
          <p:nvPr/>
        </p:nvCxnSpPr>
        <p:spPr>
          <a:xfrm flipH="1">
            <a:off x="679480" y="2585259"/>
            <a:ext cx="290187" cy="420135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Connecteur droit 141"/>
          <p:cNvCxnSpPr>
            <a:endCxn id="111" idx="3"/>
          </p:cNvCxnSpPr>
          <p:nvPr/>
        </p:nvCxnSpPr>
        <p:spPr>
          <a:xfrm flipH="1">
            <a:off x="1020510" y="2459586"/>
            <a:ext cx="317242" cy="125673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Connecteur droit 143"/>
          <p:cNvCxnSpPr/>
          <p:nvPr/>
        </p:nvCxnSpPr>
        <p:spPr>
          <a:xfrm flipH="1">
            <a:off x="1374240" y="2326106"/>
            <a:ext cx="348518" cy="114430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Connecteur droit 146"/>
          <p:cNvCxnSpPr>
            <a:stCxn id="114" idx="1"/>
          </p:cNvCxnSpPr>
          <p:nvPr/>
        </p:nvCxnSpPr>
        <p:spPr>
          <a:xfrm flipH="1" flipV="1">
            <a:off x="1729840" y="2307186"/>
            <a:ext cx="321965" cy="2421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Connecteur droit 148"/>
          <p:cNvCxnSpPr>
            <a:stCxn id="115" idx="1"/>
          </p:cNvCxnSpPr>
          <p:nvPr/>
        </p:nvCxnSpPr>
        <p:spPr>
          <a:xfrm flipH="1" flipV="1">
            <a:off x="2091791" y="2332717"/>
            <a:ext cx="320183" cy="63239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3" name="Grouper 322"/>
          <p:cNvGrpSpPr/>
          <p:nvPr/>
        </p:nvGrpSpPr>
        <p:grpSpPr>
          <a:xfrm>
            <a:off x="78555" y="3766336"/>
            <a:ext cx="2726443" cy="1242736"/>
            <a:chOff x="78555" y="3553521"/>
            <a:chExt cx="2726443" cy="1242736"/>
          </a:xfrm>
        </p:grpSpPr>
        <p:sp>
          <p:nvSpPr>
            <p:cNvPr id="98" name="Rectangle 97"/>
            <p:cNvSpPr/>
            <p:nvPr/>
          </p:nvSpPr>
          <p:spPr>
            <a:xfrm>
              <a:off x="295178" y="3692273"/>
              <a:ext cx="2501600" cy="579399"/>
            </a:xfrm>
            <a:prstGeom prst="rect">
              <a:avLst/>
            </a:prstGeom>
            <a:solidFill>
              <a:srgbClr val="CCFFC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9" name="Connecteur droit 78"/>
            <p:cNvCxnSpPr/>
            <p:nvPr/>
          </p:nvCxnSpPr>
          <p:spPr>
            <a:xfrm flipV="1">
              <a:off x="293808" y="3678542"/>
              <a:ext cx="2508450" cy="13731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cteur droit 79"/>
            <p:cNvCxnSpPr/>
            <p:nvPr/>
          </p:nvCxnSpPr>
          <p:spPr>
            <a:xfrm flipV="1">
              <a:off x="295178" y="3975107"/>
              <a:ext cx="2508450" cy="13731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cteur droit 80"/>
            <p:cNvCxnSpPr/>
            <p:nvPr/>
          </p:nvCxnSpPr>
          <p:spPr>
            <a:xfrm flipV="1">
              <a:off x="296548" y="4271672"/>
              <a:ext cx="2508450" cy="13731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ZoneTexte 94"/>
            <p:cNvSpPr txBox="1"/>
            <p:nvPr/>
          </p:nvSpPr>
          <p:spPr>
            <a:xfrm>
              <a:off x="78555" y="3553521"/>
              <a:ext cx="2488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b="1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96" name="ZoneTexte 95"/>
            <p:cNvSpPr txBox="1"/>
            <p:nvPr/>
          </p:nvSpPr>
          <p:spPr>
            <a:xfrm>
              <a:off x="78555" y="3863816"/>
              <a:ext cx="2488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b="1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97" name="ZoneTexte 96"/>
            <p:cNvSpPr txBox="1"/>
            <p:nvPr/>
          </p:nvSpPr>
          <p:spPr>
            <a:xfrm>
              <a:off x="78555" y="4160381"/>
              <a:ext cx="2488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b="1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253427" y="3754772"/>
              <a:ext cx="109043" cy="109043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596327" y="3894472"/>
              <a:ext cx="109043" cy="109043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951927" y="3919872"/>
              <a:ext cx="109043" cy="109043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1320227" y="4053222"/>
              <a:ext cx="109043" cy="109043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1663127" y="4218322"/>
              <a:ext cx="109043" cy="109043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2018727" y="3792872"/>
              <a:ext cx="109043" cy="109043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2374327" y="3640472"/>
              <a:ext cx="109043" cy="109043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52" name="Connecteur droit 151"/>
            <p:cNvCxnSpPr/>
            <p:nvPr/>
          </p:nvCxnSpPr>
          <p:spPr>
            <a:xfrm>
              <a:off x="307949" y="3805572"/>
              <a:ext cx="342900" cy="139700"/>
            </a:xfrm>
            <a:prstGeom prst="line">
              <a:avLst/>
            </a:prstGeom>
            <a:ln w="381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Connecteur droit 152"/>
            <p:cNvCxnSpPr/>
            <p:nvPr/>
          </p:nvCxnSpPr>
          <p:spPr>
            <a:xfrm>
              <a:off x="1019149" y="3957972"/>
              <a:ext cx="342900" cy="139700"/>
            </a:xfrm>
            <a:prstGeom prst="line">
              <a:avLst/>
            </a:prstGeom>
            <a:ln w="381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Connecteur droit 153"/>
            <p:cNvCxnSpPr/>
            <p:nvPr/>
          </p:nvCxnSpPr>
          <p:spPr>
            <a:xfrm>
              <a:off x="1374749" y="4110372"/>
              <a:ext cx="342900" cy="139700"/>
            </a:xfrm>
            <a:prstGeom prst="line">
              <a:avLst/>
            </a:prstGeom>
            <a:ln w="381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Connecteur droit 154"/>
            <p:cNvCxnSpPr/>
            <p:nvPr/>
          </p:nvCxnSpPr>
          <p:spPr>
            <a:xfrm>
              <a:off x="676249" y="3964322"/>
              <a:ext cx="342900" cy="0"/>
            </a:xfrm>
            <a:prstGeom prst="line">
              <a:avLst/>
            </a:prstGeom>
            <a:ln w="381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Connecteur droit 156"/>
            <p:cNvCxnSpPr>
              <a:stCxn id="120" idx="1"/>
            </p:cNvCxnSpPr>
            <p:nvPr/>
          </p:nvCxnSpPr>
          <p:spPr>
            <a:xfrm flipV="1">
              <a:off x="1663127" y="3863816"/>
              <a:ext cx="413323" cy="409028"/>
            </a:xfrm>
            <a:prstGeom prst="line">
              <a:avLst/>
            </a:prstGeom>
            <a:ln w="381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Connecteur droit 160"/>
            <p:cNvCxnSpPr/>
            <p:nvPr/>
          </p:nvCxnSpPr>
          <p:spPr>
            <a:xfrm flipV="1">
              <a:off x="2098649" y="3703972"/>
              <a:ext cx="342900" cy="139700"/>
            </a:xfrm>
            <a:prstGeom prst="line">
              <a:avLst/>
            </a:prstGeom>
            <a:ln w="381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1" name="Grouper 320"/>
            <p:cNvGrpSpPr/>
            <p:nvPr/>
          </p:nvGrpSpPr>
          <p:grpSpPr>
            <a:xfrm>
              <a:off x="603215" y="4357675"/>
              <a:ext cx="1903728" cy="438582"/>
              <a:chOff x="2877235" y="3754893"/>
              <a:chExt cx="1903728" cy="438582"/>
            </a:xfrm>
          </p:grpSpPr>
          <p:sp>
            <p:nvSpPr>
              <p:cNvPr id="162" name="ZoneTexte 161"/>
              <p:cNvSpPr txBox="1"/>
              <p:nvPr/>
            </p:nvSpPr>
            <p:spPr>
              <a:xfrm>
                <a:off x="2877235" y="3754893"/>
                <a:ext cx="1903728" cy="438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b="1" i="1" dirty="0" smtClean="0">
                    <a:latin typeface="Times New Roman"/>
                    <a:cs typeface="Times New Roman"/>
                  </a:rPr>
                  <a:t>Balance commerciale </a:t>
                </a:r>
                <a:r>
                  <a:rPr lang="fr-FR" sz="1200" b="1" dirty="0" smtClean="0">
                    <a:latin typeface="Times New Roman"/>
                    <a:cs typeface="Times New Roman"/>
                  </a:rPr>
                  <a:t>(    )</a:t>
                </a:r>
              </a:p>
              <a:p>
                <a:r>
                  <a:rPr lang="fr-FR" sz="1050" i="1" dirty="0" smtClean="0">
                    <a:latin typeface="Times New Roman"/>
                    <a:cs typeface="Times New Roman"/>
                  </a:rPr>
                  <a:t>(en milliards d’€)</a:t>
                </a:r>
                <a:endParaRPr lang="fr-FR" sz="1050" i="1" dirty="0">
                  <a:latin typeface="Times New Roman"/>
                  <a:cs typeface="Times New Roman"/>
                </a:endParaRPr>
              </a:p>
            </p:txBody>
          </p:sp>
          <p:sp>
            <p:nvSpPr>
              <p:cNvPr id="163" name="Rectangle 162"/>
              <p:cNvSpPr/>
              <p:nvPr/>
            </p:nvSpPr>
            <p:spPr>
              <a:xfrm>
                <a:off x="4425377" y="3869072"/>
                <a:ext cx="109043" cy="109043"/>
              </a:xfrm>
              <a:prstGeom prst="rect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322" name="Grouper 321"/>
          <p:cNvGrpSpPr/>
          <p:nvPr/>
        </p:nvGrpSpPr>
        <p:grpSpPr>
          <a:xfrm>
            <a:off x="-16695" y="5115971"/>
            <a:ext cx="2846398" cy="1205665"/>
            <a:chOff x="-16695" y="5040456"/>
            <a:chExt cx="2846398" cy="1205665"/>
          </a:xfrm>
        </p:grpSpPr>
        <p:grpSp>
          <p:nvGrpSpPr>
            <p:cNvPr id="319" name="Grouper 318"/>
            <p:cNvGrpSpPr/>
            <p:nvPr/>
          </p:nvGrpSpPr>
          <p:grpSpPr>
            <a:xfrm>
              <a:off x="-16695" y="5040456"/>
              <a:ext cx="2846398" cy="916632"/>
              <a:chOff x="-16695" y="4772721"/>
              <a:chExt cx="2846398" cy="916632"/>
            </a:xfrm>
          </p:grpSpPr>
          <p:sp>
            <p:nvSpPr>
              <p:cNvPr id="164" name="Rectangle 163"/>
              <p:cNvSpPr/>
              <p:nvPr/>
            </p:nvSpPr>
            <p:spPr>
              <a:xfrm>
                <a:off x="299303" y="4908403"/>
                <a:ext cx="2502955" cy="649419"/>
              </a:xfrm>
              <a:prstGeom prst="rect">
                <a:avLst/>
              </a:prstGeom>
              <a:solidFill>
                <a:srgbClr val="E6C9FF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82" name="Connecteur droit 81"/>
              <p:cNvCxnSpPr/>
              <p:nvPr/>
            </p:nvCxnSpPr>
            <p:spPr>
              <a:xfrm flipV="1">
                <a:off x="304783" y="4894672"/>
                <a:ext cx="2508450" cy="13731"/>
              </a:xfrm>
              <a:prstGeom prst="line">
                <a:avLst/>
              </a:prstGeom>
              <a:ln w="635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Connecteur droit 82"/>
              <p:cNvCxnSpPr/>
              <p:nvPr/>
            </p:nvCxnSpPr>
            <p:spPr>
              <a:xfrm flipV="1">
                <a:off x="313018" y="5115722"/>
                <a:ext cx="2508450" cy="13731"/>
              </a:xfrm>
              <a:prstGeom prst="line">
                <a:avLst/>
              </a:prstGeom>
              <a:ln w="635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Connecteur droit 83"/>
              <p:cNvCxnSpPr/>
              <p:nvPr/>
            </p:nvCxnSpPr>
            <p:spPr>
              <a:xfrm flipV="1">
                <a:off x="321253" y="5336772"/>
                <a:ext cx="2508450" cy="13731"/>
              </a:xfrm>
              <a:prstGeom prst="line">
                <a:avLst/>
              </a:prstGeom>
              <a:ln w="635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Connecteur droit 84"/>
              <p:cNvCxnSpPr/>
              <p:nvPr/>
            </p:nvCxnSpPr>
            <p:spPr>
              <a:xfrm flipV="1">
                <a:off x="308893" y="5557822"/>
                <a:ext cx="2508450" cy="13731"/>
              </a:xfrm>
              <a:prstGeom prst="line">
                <a:avLst/>
              </a:prstGeom>
              <a:ln w="635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5" name="ZoneTexte 164"/>
              <p:cNvSpPr txBox="1"/>
              <p:nvPr/>
            </p:nvSpPr>
            <p:spPr>
              <a:xfrm>
                <a:off x="-16695" y="4772721"/>
                <a:ext cx="345110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900" b="1" dirty="0" smtClean="0">
                    <a:latin typeface="Arial"/>
                    <a:cs typeface="Arial"/>
                  </a:rPr>
                  <a:t>1,7</a:t>
                </a:r>
                <a:endParaRPr lang="fr-FR" sz="900" b="1" dirty="0">
                  <a:latin typeface="Arial"/>
                  <a:cs typeface="Arial"/>
                </a:endParaRPr>
              </a:p>
            </p:txBody>
          </p:sp>
          <p:sp>
            <p:nvSpPr>
              <p:cNvPr id="166" name="ZoneTexte 165"/>
              <p:cNvSpPr txBox="1"/>
              <p:nvPr/>
            </p:nvSpPr>
            <p:spPr>
              <a:xfrm>
                <a:off x="-16695" y="5007671"/>
                <a:ext cx="345110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900" b="1" dirty="0" smtClean="0">
                    <a:latin typeface="Arial"/>
                    <a:cs typeface="Arial"/>
                  </a:rPr>
                  <a:t>1,6</a:t>
                </a:r>
                <a:endParaRPr lang="fr-FR" sz="900" b="1" dirty="0">
                  <a:latin typeface="Arial"/>
                  <a:cs typeface="Arial"/>
                </a:endParaRPr>
              </a:p>
            </p:txBody>
          </p:sp>
          <p:sp>
            <p:nvSpPr>
              <p:cNvPr id="167" name="ZoneTexte 166"/>
              <p:cNvSpPr txBox="1"/>
              <p:nvPr/>
            </p:nvSpPr>
            <p:spPr>
              <a:xfrm>
                <a:off x="-16695" y="5242621"/>
                <a:ext cx="345110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900" b="1" dirty="0" smtClean="0">
                    <a:latin typeface="Arial"/>
                    <a:cs typeface="Arial"/>
                  </a:rPr>
                  <a:t>1,5</a:t>
                </a:r>
                <a:endParaRPr lang="fr-FR" sz="900" b="1" dirty="0">
                  <a:latin typeface="Arial"/>
                  <a:cs typeface="Arial"/>
                </a:endParaRPr>
              </a:p>
            </p:txBody>
          </p:sp>
          <p:sp>
            <p:nvSpPr>
              <p:cNvPr id="168" name="ZoneTexte 167"/>
              <p:cNvSpPr txBox="1"/>
              <p:nvPr/>
            </p:nvSpPr>
            <p:spPr>
              <a:xfrm>
                <a:off x="-16695" y="5458521"/>
                <a:ext cx="35137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900" b="1" dirty="0" smtClean="0">
                    <a:latin typeface="Arial"/>
                    <a:cs typeface="Arial"/>
                  </a:rPr>
                  <a:t>1,4</a:t>
                </a:r>
                <a:endParaRPr lang="fr-FR" sz="900" b="1" dirty="0">
                  <a:latin typeface="Arial"/>
                  <a:cs typeface="Arial"/>
                </a:endParaRPr>
              </a:p>
            </p:txBody>
          </p:sp>
          <p:sp>
            <p:nvSpPr>
              <p:cNvPr id="100" name="Étoile à 5 branches 99"/>
              <p:cNvSpPr/>
              <p:nvPr/>
            </p:nvSpPr>
            <p:spPr>
              <a:xfrm>
                <a:off x="240759" y="5402504"/>
                <a:ext cx="123568" cy="123568"/>
              </a:xfrm>
              <a:prstGeom prst="star5">
                <a:avLst/>
              </a:prstGeom>
              <a:solidFill>
                <a:srgbClr val="AC14FF"/>
              </a:solidFill>
              <a:ln>
                <a:solidFill>
                  <a:srgbClr val="AC14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0" name="Étoile à 5 branches 169"/>
              <p:cNvSpPr/>
              <p:nvPr/>
            </p:nvSpPr>
            <p:spPr>
              <a:xfrm>
                <a:off x="583659" y="5415204"/>
                <a:ext cx="123568" cy="123568"/>
              </a:xfrm>
              <a:prstGeom prst="star5">
                <a:avLst/>
              </a:prstGeom>
              <a:solidFill>
                <a:srgbClr val="AC14FF"/>
              </a:solidFill>
              <a:ln>
                <a:solidFill>
                  <a:srgbClr val="AC14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1" name="Étoile à 5 branches 170"/>
              <p:cNvSpPr/>
              <p:nvPr/>
            </p:nvSpPr>
            <p:spPr>
              <a:xfrm>
                <a:off x="951959" y="5294554"/>
                <a:ext cx="123568" cy="123568"/>
              </a:xfrm>
              <a:prstGeom prst="star5">
                <a:avLst/>
              </a:prstGeom>
              <a:solidFill>
                <a:srgbClr val="AC14FF"/>
              </a:solidFill>
              <a:ln>
                <a:solidFill>
                  <a:srgbClr val="AC14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2" name="Étoile à 5 branches 171"/>
              <p:cNvSpPr/>
              <p:nvPr/>
            </p:nvSpPr>
            <p:spPr>
              <a:xfrm>
                <a:off x="1313909" y="5199304"/>
                <a:ext cx="123568" cy="123568"/>
              </a:xfrm>
              <a:prstGeom prst="star5">
                <a:avLst/>
              </a:prstGeom>
              <a:solidFill>
                <a:srgbClr val="AC14FF"/>
              </a:solidFill>
              <a:ln>
                <a:solidFill>
                  <a:srgbClr val="AC14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3" name="Étoile à 5 branches 172"/>
              <p:cNvSpPr/>
              <p:nvPr/>
            </p:nvSpPr>
            <p:spPr>
              <a:xfrm>
                <a:off x="1669509" y="5110404"/>
                <a:ext cx="123568" cy="123568"/>
              </a:xfrm>
              <a:prstGeom prst="star5">
                <a:avLst/>
              </a:prstGeom>
              <a:solidFill>
                <a:srgbClr val="AC14FF"/>
              </a:solidFill>
              <a:ln>
                <a:solidFill>
                  <a:srgbClr val="AC14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4" name="Étoile à 5 branches 173"/>
              <p:cNvSpPr/>
              <p:nvPr/>
            </p:nvSpPr>
            <p:spPr>
              <a:xfrm>
                <a:off x="2031459" y="4996104"/>
                <a:ext cx="123568" cy="123568"/>
              </a:xfrm>
              <a:prstGeom prst="star5">
                <a:avLst/>
              </a:prstGeom>
              <a:solidFill>
                <a:srgbClr val="AC14FF"/>
              </a:solidFill>
              <a:ln>
                <a:solidFill>
                  <a:srgbClr val="AC14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5" name="Étoile à 5 branches 174"/>
              <p:cNvSpPr/>
              <p:nvPr/>
            </p:nvSpPr>
            <p:spPr>
              <a:xfrm>
                <a:off x="2380709" y="4875454"/>
                <a:ext cx="123568" cy="123568"/>
              </a:xfrm>
              <a:prstGeom prst="star5">
                <a:avLst/>
              </a:prstGeom>
              <a:solidFill>
                <a:srgbClr val="AC14FF"/>
              </a:solidFill>
              <a:ln>
                <a:solidFill>
                  <a:srgbClr val="AC14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77" name="Connecteur droit 176"/>
              <p:cNvCxnSpPr/>
              <p:nvPr/>
            </p:nvCxnSpPr>
            <p:spPr>
              <a:xfrm flipV="1">
                <a:off x="646678" y="4933703"/>
                <a:ext cx="1805480" cy="56800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0" name="Grouper 319"/>
            <p:cNvGrpSpPr/>
            <p:nvPr/>
          </p:nvGrpSpPr>
          <p:grpSpPr>
            <a:xfrm>
              <a:off x="416571" y="5807539"/>
              <a:ext cx="2377574" cy="438582"/>
              <a:chOff x="704901" y="5402504"/>
              <a:chExt cx="2377574" cy="438582"/>
            </a:xfrm>
          </p:grpSpPr>
          <p:sp>
            <p:nvSpPr>
              <p:cNvPr id="178" name="Étoile à 5 branches 177"/>
              <p:cNvSpPr/>
              <p:nvPr/>
            </p:nvSpPr>
            <p:spPr>
              <a:xfrm>
                <a:off x="2750439" y="5494203"/>
                <a:ext cx="123568" cy="123568"/>
              </a:xfrm>
              <a:prstGeom prst="star5">
                <a:avLst/>
              </a:prstGeom>
              <a:solidFill>
                <a:srgbClr val="AC14FF"/>
              </a:solidFill>
              <a:ln>
                <a:solidFill>
                  <a:srgbClr val="AC14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9" name="ZoneTexte 178"/>
              <p:cNvSpPr txBox="1"/>
              <p:nvPr/>
            </p:nvSpPr>
            <p:spPr>
              <a:xfrm>
                <a:off x="704901" y="5402504"/>
                <a:ext cx="2377574" cy="438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b="1" i="1" dirty="0" smtClean="0">
                    <a:latin typeface="Times New Roman"/>
                    <a:cs typeface="Times New Roman"/>
                  </a:rPr>
                  <a:t>Dépenses intérieures en R&amp;D </a:t>
                </a:r>
                <a:r>
                  <a:rPr lang="fr-FR" sz="1200" b="1" dirty="0" smtClean="0">
                    <a:latin typeface="Times New Roman"/>
                    <a:cs typeface="Times New Roman"/>
                  </a:rPr>
                  <a:t>(    )</a:t>
                </a:r>
              </a:p>
              <a:p>
                <a:r>
                  <a:rPr lang="fr-FR" sz="1050" i="1" dirty="0" smtClean="0">
                    <a:latin typeface="Times New Roman"/>
                    <a:cs typeface="Times New Roman"/>
                  </a:rPr>
                  <a:t>(en milliards d’€)</a:t>
                </a:r>
                <a:endParaRPr lang="fr-FR" sz="1050" i="1" dirty="0">
                  <a:latin typeface="Times New Roman"/>
                  <a:cs typeface="Times New Roman"/>
                </a:endParaRPr>
              </a:p>
            </p:txBody>
          </p:sp>
        </p:grpSp>
      </p:grpSp>
      <p:sp>
        <p:nvSpPr>
          <p:cNvPr id="250" name="ZoneTexte 249"/>
          <p:cNvSpPr txBox="1"/>
          <p:nvPr/>
        </p:nvSpPr>
        <p:spPr>
          <a:xfrm>
            <a:off x="5426088" y="1007255"/>
            <a:ext cx="174919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00" b="1" dirty="0" smtClean="0">
                <a:latin typeface="Times New Roman"/>
                <a:cs typeface="Times New Roman"/>
              </a:rPr>
              <a:t>Evolution de l’effectif</a:t>
            </a:r>
            <a:endParaRPr lang="fr-FR" sz="1300" b="1" dirty="0">
              <a:latin typeface="Times New Roman"/>
              <a:cs typeface="Times New Roman"/>
            </a:endParaRPr>
          </a:p>
        </p:txBody>
      </p:sp>
      <p:grpSp>
        <p:nvGrpSpPr>
          <p:cNvPr id="315" name="Grouper 314"/>
          <p:cNvGrpSpPr/>
          <p:nvPr/>
        </p:nvGrpSpPr>
        <p:grpSpPr>
          <a:xfrm>
            <a:off x="5388125" y="1260080"/>
            <a:ext cx="3488156" cy="2433327"/>
            <a:chOff x="5154715" y="1390515"/>
            <a:chExt cx="3488156" cy="2433327"/>
          </a:xfrm>
        </p:grpSpPr>
        <p:grpSp>
          <p:nvGrpSpPr>
            <p:cNvPr id="254" name="Grouper 253"/>
            <p:cNvGrpSpPr/>
            <p:nvPr/>
          </p:nvGrpSpPr>
          <p:grpSpPr>
            <a:xfrm>
              <a:off x="5636803" y="1390515"/>
              <a:ext cx="3006068" cy="2433327"/>
              <a:chOff x="5636803" y="1390515"/>
              <a:chExt cx="3006068" cy="2433327"/>
            </a:xfrm>
          </p:grpSpPr>
          <p:sp>
            <p:nvSpPr>
              <p:cNvPr id="226" name="ZoneTexte 225"/>
              <p:cNvSpPr txBox="1"/>
              <p:nvPr/>
            </p:nvSpPr>
            <p:spPr>
              <a:xfrm>
                <a:off x="5636803" y="3593010"/>
                <a:ext cx="441422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900" b="1" dirty="0" smtClean="0">
                    <a:latin typeface="Arial"/>
                    <a:cs typeface="Arial"/>
                  </a:rPr>
                  <a:t>2008</a:t>
                </a:r>
                <a:endParaRPr lang="fr-FR" sz="900" b="1" dirty="0">
                  <a:latin typeface="Arial"/>
                  <a:cs typeface="Arial"/>
                </a:endParaRPr>
              </a:p>
            </p:txBody>
          </p:sp>
          <p:grpSp>
            <p:nvGrpSpPr>
              <p:cNvPr id="253" name="Grouper 252"/>
              <p:cNvGrpSpPr/>
              <p:nvPr/>
            </p:nvGrpSpPr>
            <p:grpSpPr>
              <a:xfrm>
                <a:off x="5851718" y="1390515"/>
                <a:ext cx="2791153" cy="2433327"/>
                <a:chOff x="5542793" y="1390515"/>
                <a:chExt cx="2791153" cy="2433327"/>
              </a:xfrm>
            </p:grpSpPr>
            <p:grpSp>
              <p:nvGrpSpPr>
                <p:cNvPr id="223" name="Grouper 222"/>
                <p:cNvGrpSpPr/>
                <p:nvPr/>
              </p:nvGrpSpPr>
              <p:grpSpPr>
                <a:xfrm>
                  <a:off x="5549643" y="1390515"/>
                  <a:ext cx="2515330" cy="2137950"/>
                  <a:chOff x="5438433" y="1628346"/>
                  <a:chExt cx="2515330" cy="4836969"/>
                </a:xfrm>
              </p:grpSpPr>
              <p:cxnSp>
                <p:nvCxnSpPr>
                  <p:cNvPr id="234" name="Connecteur droit 233"/>
                  <p:cNvCxnSpPr/>
                  <p:nvPr/>
                </p:nvCxnSpPr>
                <p:spPr>
                  <a:xfrm>
                    <a:off x="5438433" y="1628346"/>
                    <a:ext cx="6880" cy="4836969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5" name="Connecteur droit 234"/>
                  <p:cNvCxnSpPr/>
                  <p:nvPr/>
                </p:nvCxnSpPr>
                <p:spPr>
                  <a:xfrm>
                    <a:off x="5789933" y="1961963"/>
                    <a:ext cx="13730" cy="4503352"/>
                  </a:xfrm>
                  <a:prstGeom prst="line">
                    <a:avLst/>
                  </a:prstGeom>
                  <a:ln w="6350" cmpd="sng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6" name="Connecteur droit 235"/>
                  <p:cNvCxnSpPr/>
                  <p:nvPr/>
                </p:nvCxnSpPr>
                <p:spPr>
                  <a:xfrm>
                    <a:off x="6148283" y="1961963"/>
                    <a:ext cx="13730" cy="4503352"/>
                  </a:xfrm>
                  <a:prstGeom prst="line">
                    <a:avLst/>
                  </a:prstGeom>
                  <a:ln w="6350" cmpd="sng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7" name="Connecteur droit 236"/>
                  <p:cNvCxnSpPr/>
                  <p:nvPr/>
                </p:nvCxnSpPr>
                <p:spPr>
                  <a:xfrm>
                    <a:off x="6506633" y="1961963"/>
                    <a:ext cx="13730" cy="4503352"/>
                  </a:xfrm>
                  <a:prstGeom prst="line">
                    <a:avLst/>
                  </a:prstGeom>
                  <a:ln w="6350" cmpd="sng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8" name="Connecteur droit 237"/>
                  <p:cNvCxnSpPr/>
                  <p:nvPr/>
                </p:nvCxnSpPr>
                <p:spPr>
                  <a:xfrm>
                    <a:off x="6864983" y="1961963"/>
                    <a:ext cx="13730" cy="4503352"/>
                  </a:xfrm>
                  <a:prstGeom prst="line">
                    <a:avLst/>
                  </a:prstGeom>
                  <a:ln w="6350" cmpd="sng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9" name="Connecteur droit 238"/>
                  <p:cNvCxnSpPr/>
                  <p:nvPr/>
                </p:nvCxnSpPr>
                <p:spPr>
                  <a:xfrm>
                    <a:off x="7223333" y="1961963"/>
                    <a:ext cx="13730" cy="4503352"/>
                  </a:xfrm>
                  <a:prstGeom prst="line">
                    <a:avLst/>
                  </a:prstGeom>
                  <a:ln w="6350" cmpd="sng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0" name="Connecteur droit 239"/>
                  <p:cNvCxnSpPr/>
                  <p:nvPr/>
                </p:nvCxnSpPr>
                <p:spPr>
                  <a:xfrm>
                    <a:off x="7581683" y="1961963"/>
                    <a:ext cx="13730" cy="4503352"/>
                  </a:xfrm>
                  <a:prstGeom prst="line">
                    <a:avLst/>
                  </a:prstGeom>
                  <a:ln w="6350" cmpd="sng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1" name="Connecteur droit 240"/>
                  <p:cNvCxnSpPr/>
                  <p:nvPr/>
                </p:nvCxnSpPr>
                <p:spPr>
                  <a:xfrm>
                    <a:off x="7940033" y="1961963"/>
                    <a:ext cx="13730" cy="4503352"/>
                  </a:xfrm>
                  <a:prstGeom prst="line">
                    <a:avLst/>
                  </a:prstGeom>
                  <a:ln w="6350" cmpd="sng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25" name="Connecteur droit avec flèche 224"/>
                <p:cNvCxnSpPr/>
                <p:nvPr/>
              </p:nvCxnSpPr>
              <p:spPr>
                <a:xfrm>
                  <a:off x="5542793" y="3528465"/>
                  <a:ext cx="2791153" cy="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7" name="ZoneTexte 226"/>
                <p:cNvSpPr txBox="1"/>
                <p:nvPr/>
              </p:nvSpPr>
              <p:spPr>
                <a:xfrm>
                  <a:off x="5672498" y="3593010"/>
                  <a:ext cx="441422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900" b="1" dirty="0" smtClean="0">
                      <a:latin typeface="Arial"/>
                      <a:cs typeface="Arial"/>
                    </a:rPr>
                    <a:t>2009</a:t>
                  </a:r>
                  <a:endParaRPr lang="fr-FR" sz="900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28" name="ZoneTexte 227"/>
                <p:cNvSpPr txBox="1"/>
                <p:nvPr/>
              </p:nvSpPr>
              <p:spPr>
                <a:xfrm>
                  <a:off x="6051443" y="3593010"/>
                  <a:ext cx="441422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900" b="1" dirty="0" smtClean="0">
                      <a:latin typeface="Arial"/>
                      <a:cs typeface="Arial"/>
                    </a:rPr>
                    <a:t>2010</a:t>
                  </a:r>
                  <a:endParaRPr lang="fr-FR" sz="900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29" name="ZoneTexte 228"/>
                <p:cNvSpPr txBox="1"/>
                <p:nvPr/>
              </p:nvSpPr>
              <p:spPr>
                <a:xfrm>
                  <a:off x="6430388" y="3593010"/>
                  <a:ext cx="435054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900" b="1" dirty="0" smtClean="0">
                      <a:latin typeface="Arial"/>
                      <a:cs typeface="Arial"/>
                    </a:rPr>
                    <a:t>2011</a:t>
                  </a:r>
                  <a:endParaRPr lang="fr-FR" sz="900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30" name="ZoneTexte 229"/>
                <p:cNvSpPr txBox="1"/>
                <p:nvPr/>
              </p:nvSpPr>
              <p:spPr>
                <a:xfrm>
                  <a:off x="6795603" y="3593010"/>
                  <a:ext cx="441422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900" b="1" dirty="0" smtClean="0">
                      <a:latin typeface="Arial"/>
                      <a:cs typeface="Arial"/>
                    </a:rPr>
                    <a:t>2012</a:t>
                  </a:r>
                  <a:endParaRPr lang="fr-FR" sz="900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31" name="ZoneTexte 230"/>
                <p:cNvSpPr txBox="1"/>
                <p:nvPr/>
              </p:nvSpPr>
              <p:spPr>
                <a:xfrm>
                  <a:off x="7133358" y="3593010"/>
                  <a:ext cx="441422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900" b="1" dirty="0" smtClean="0">
                      <a:latin typeface="Arial"/>
                      <a:cs typeface="Arial"/>
                    </a:rPr>
                    <a:t>2013</a:t>
                  </a:r>
                  <a:endParaRPr lang="fr-FR" sz="900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32" name="ZoneTexte 231"/>
                <p:cNvSpPr txBox="1"/>
                <p:nvPr/>
              </p:nvSpPr>
              <p:spPr>
                <a:xfrm>
                  <a:off x="7477978" y="3593010"/>
                  <a:ext cx="441422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900" b="1" dirty="0" smtClean="0">
                      <a:latin typeface="Arial"/>
                      <a:cs typeface="Arial"/>
                    </a:rPr>
                    <a:t>2014</a:t>
                  </a:r>
                  <a:endParaRPr lang="fr-FR" sz="900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33" name="ZoneTexte 232"/>
                <p:cNvSpPr txBox="1"/>
                <p:nvPr/>
              </p:nvSpPr>
              <p:spPr>
                <a:xfrm>
                  <a:off x="7836328" y="3593010"/>
                  <a:ext cx="441422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900" b="1" dirty="0" smtClean="0">
                      <a:latin typeface="Arial"/>
                      <a:cs typeface="Arial"/>
                    </a:rPr>
                    <a:t>2015</a:t>
                  </a:r>
                  <a:endParaRPr lang="fr-FR" sz="900" b="1" dirty="0">
                    <a:latin typeface="Arial"/>
                    <a:cs typeface="Arial"/>
                  </a:endParaRPr>
                </a:p>
              </p:txBody>
            </p:sp>
            <p:cxnSp>
              <p:nvCxnSpPr>
                <p:cNvPr id="244" name="Connecteur droit 243"/>
                <p:cNvCxnSpPr/>
                <p:nvPr/>
              </p:nvCxnSpPr>
              <p:spPr>
                <a:xfrm>
                  <a:off x="5548288" y="1537974"/>
                  <a:ext cx="2502955" cy="0"/>
                </a:xfrm>
                <a:prstGeom prst="line">
                  <a:avLst/>
                </a:prstGeom>
                <a:ln w="635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Connecteur droit 244"/>
                <p:cNvCxnSpPr/>
                <p:nvPr/>
              </p:nvCxnSpPr>
              <p:spPr>
                <a:xfrm>
                  <a:off x="5549658" y="2562229"/>
                  <a:ext cx="2502955" cy="0"/>
                </a:xfrm>
                <a:prstGeom prst="line">
                  <a:avLst/>
                </a:prstGeom>
                <a:ln w="635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Connecteur droit 245"/>
                <p:cNvCxnSpPr/>
                <p:nvPr/>
              </p:nvCxnSpPr>
              <p:spPr>
                <a:xfrm>
                  <a:off x="5551028" y="2055589"/>
                  <a:ext cx="2502955" cy="0"/>
                </a:xfrm>
                <a:prstGeom prst="line">
                  <a:avLst/>
                </a:prstGeom>
                <a:ln w="635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Connecteur droit 247"/>
                <p:cNvCxnSpPr/>
                <p:nvPr/>
              </p:nvCxnSpPr>
              <p:spPr>
                <a:xfrm>
                  <a:off x="5556523" y="3056237"/>
                  <a:ext cx="2502955" cy="0"/>
                </a:xfrm>
                <a:prstGeom prst="line">
                  <a:avLst/>
                </a:prstGeom>
                <a:ln w="635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79" name="ZoneTexte 278"/>
            <p:cNvSpPr txBox="1"/>
            <p:nvPr/>
          </p:nvSpPr>
          <p:spPr>
            <a:xfrm>
              <a:off x="5154715" y="1417547"/>
              <a:ext cx="69457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b="1" dirty="0" smtClean="0">
                  <a:latin typeface="Arial"/>
                  <a:cs typeface="Arial"/>
                </a:rPr>
                <a:t>170.000</a:t>
              </a:r>
              <a:endParaRPr lang="fr-FR" sz="1050" b="1" dirty="0">
                <a:latin typeface="Arial"/>
                <a:cs typeface="Arial"/>
              </a:endParaRPr>
            </a:p>
          </p:txBody>
        </p:sp>
        <p:sp>
          <p:nvSpPr>
            <p:cNvPr id="280" name="ZoneTexte 279"/>
            <p:cNvSpPr txBox="1"/>
            <p:nvPr/>
          </p:nvSpPr>
          <p:spPr>
            <a:xfrm>
              <a:off x="5154715" y="2414342"/>
              <a:ext cx="69457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b="1" dirty="0" smtClean="0">
                  <a:latin typeface="Arial"/>
                  <a:cs typeface="Arial"/>
                </a:rPr>
                <a:t>160.000</a:t>
              </a:r>
              <a:endParaRPr lang="fr-FR" sz="1050" b="1" dirty="0">
                <a:latin typeface="Arial"/>
                <a:cs typeface="Arial"/>
              </a:endParaRPr>
            </a:p>
          </p:txBody>
        </p:sp>
        <p:sp>
          <p:nvSpPr>
            <p:cNvPr id="282" name="ZoneTexte 281"/>
            <p:cNvSpPr txBox="1"/>
            <p:nvPr/>
          </p:nvSpPr>
          <p:spPr>
            <a:xfrm>
              <a:off x="5154715" y="3383677"/>
              <a:ext cx="69457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b="1" dirty="0" smtClean="0">
                  <a:latin typeface="Arial"/>
                  <a:cs typeface="Arial"/>
                </a:rPr>
                <a:t>150.000</a:t>
              </a:r>
              <a:endParaRPr lang="fr-FR" sz="1050" b="1" dirty="0">
                <a:latin typeface="Arial"/>
                <a:cs typeface="Arial"/>
              </a:endParaRPr>
            </a:p>
          </p:txBody>
        </p:sp>
        <p:sp>
          <p:nvSpPr>
            <p:cNvPr id="283" name="Losange 282"/>
            <p:cNvSpPr/>
            <p:nvPr/>
          </p:nvSpPr>
          <p:spPr>
            <a:xfrm>
              <a:off x="5768440" y="1605348"/>
              <a:ext cx="175434" cy="175434"/>
            </a:xfrm>
            <a:prstGeom prst="diamond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4" name="Losange 283"/>
            <p:cNvSpPr/>
            <p:nvPr/>
          </p:nvSpPr>
          <p:spPr>
            <a:xfrm>
              <a:off x="6126790" y="2389328"/>
              <a:ext cx="175434" cy="175434"/>
            </a:xfrm>
            <a:prstGeom prst="diamond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5" name="Losange 284"/>
            <p:cNvSpPr/>
            <p:nvPr/>
          </p:nvSpPr>
          <p:spPr>
            <a:xfrm>
              <a:off x="6485140" y="2500538"/>
              <a:ext cx="175434" cy="175434"/>
            </a:xfrm>
            <a:prstGeom prst="diamond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6" name="Losange 285"/>
            <p:cNvSpPr/>
            <p:nvPr/>
          </p:nvSpPr>
          <p:spPr>
            <a:xfrm>
              <a:off x="6836625" y="2488178"/>
              <a:ext cx="175434" cy="175434"/>
            </a:xfrm>
            <a:prstGeom prst="diamond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7" name="Losange 286"/>
            <p:cNvSpPr/>
            <p:nvPr/>
          </p:nvSpPr>
          <p:spPr>
            <a:xfrm>
              <a:off x="7188110" y="2626848"/>
              <a:ext cx="175434" cy="175434"/>
            </a:xfrm>
            <a:prstGeom prst="diamond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8" name="Losange 287"/>
            <p:cNvSpPr/>
            <p:nvPr/>
          </p:nvSpPr>
          <p:spPr>
            <a:xfrm>
              <a:off x="7560190" y="2710598"/>
              <a:ext cx="175434" cy="175434"/>
            </a:xfrm>
            <a:prstGeom prst="diamond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9" name="Losange 288"/>
            <p:cNvSpPr/>
            <p:nvPr/>
          </p:nvSpPr>
          <p:spPr>
            <a:xfrm>
              <a:off x="7918540" y="2856133"/>
              <a:ext cx="175434" cy="175434"/>
            </a:xfrm>
            <a:prstGeom prst="diamond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16" name="Grouper 315"/>
          <p:cNvGrpSpPr/>
          <p:nvPr/>
        </p:nvGrpSpPr>
        <p:grpSpPr>
          <a:xfrm>
            <a:off x="5705285" y="4353012"/>
            <a:ext cx="3172366" cy="2437880"/>
            <a:chOff x="5471875" y="4353012"/>
            <a:chExt cx="3172366" cy="2437880"/>
          </a:xfrm>
        </p:grpSpPr>
        <p:sp>
          <p:nvSpPr>
            <p:cNvPr id="256" name="ZoneTexte 255"/>
            <p:cNvSpPr txBox="1"/>
            <p:nvPr/>
          </p:nvSpPr>
          <p:spPr>
            <a:xfrm>
              <a:off x="5638173" y="6560060"/>
              <a:ext cx="44142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b="1" dirty="0" smtClean="0">
                  <a:latin typeface="Arial"/>
                  <a:cs typeface="Arial"/>
                </a:rPr>
                <a:t>2008</a:t>
              </a:r>
              <a:endParaRPr lang="fr-FR" sz="900" b="1" dirty="0">
                <a:latin typeface="Arial"/>
                <a:cs typeface="Arial"/>
              </a:endParaRPr>
            </a:p>
          </p:txBody>
        </p:sp>
        <p:cxnSp>
          <p:nvCxnSpPr>
            <p:cNvPr id="271" name="Connecteur droit 270"/>
            <p:cNvCxnSpPr/>
            <p:nvPr/>
          </p:nvCxnSpPr>
          <p:spPr>
            <a:xfrm>
              <a:off x="5859938" y="4357565"/>
              <a:ext cx="6880" cy="21379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Connecteur droit 271"/>
            <p:cNvCxnSpPr/>
            <p:nvPr/>
          </p:nvCxnSpPr>
          <p:spPr>
            <a:xfrm>
              <a:off x="6211438" y="4505024"/>
              <a:ext cx="13730" cy="1990491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Connecteur droit 272"/>
            <p:cNvCxnSpPr/>
            <p:nvPr/>
          </p:nvCxnSpPr>
          <p:spPr>
            <a:xfrm>
              <a:off x="6569788" y="4505024"/>
              <a:ext cx="13730" cy="1990491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Connecteur droit 273"/>
            <p:cNvCxnSpPr/>
            <p:nvPr/>
          </p:nvCxnSpPr>
          <p:spPr>
            <a:xfrm>
              <a:off x="6928138" y="4505024"/>
              <a:ext cx="13730" cy="1990491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Connecteur droit 274"/>
            <p:cNvCxnSpPr/>
            <p:nvPr/>
          </p:nvCxnSpPr>
          <p:spPr>
            <a:xfrm>
              <a:off x="7286488" y="4505024"/>
              <a:ext cx="13730" cy="1990491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Connecteur droit 275"/>
            <p:cNvCxnSpPr/>
            <p:nvPr/>
          </p:nvCxnSpPr>
          <p:spPr>
            <a:xfrm>
              <a:off x="7644838" y="4505024"/>
              <a:ext cx="13730" cy="1990491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Connecteur droit 276"/>
            <p:cNvCxnSpPr/>
            <p:nvPr/>
          </p:nvCxnSpPr>
          <p:spPr>
            <a:xfrm>
              <a:off x="8003188" y="4505024"/>
              <a:ext cx="13730" cy="1990491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Connecteur droit 277"/>
            <p:cNvCxnSpPr/>
            <p:nvPr/>
          </p:nvCxnSpPr>
          <p:spPr>
            <a:xfrm>
              <a:off x="8361538" y="4505024"/>
              <a:ext cx="13730" cy="1990491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Connecteur droit avec flèche 258"/>
            <p:cNvCxnSpPr/>
            <p:nvPr/>
          </p:nvCxnSpPr>
          <p:spPr>
            <a:xfrm>
              <a:off x="5853088" y="6495515"/>
              <a:ext cx="279115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0" name="ZoneTexte 259"/>
            <p:cNvSpPr txBox="1"/>
            <p:nvPr/>
          </p:nvSpPr>
          <p:spPr>
            <a:xfrm>
              <a:off x="5982793" y="6560060"/>
              <a:ext cx="44142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b="1" dirty="0" smtClean="0">
                  <a:latin typeface="Arial"/>
                  <a:cs typeface="Arial"/>
                </a:rPr>
                <a:t>2009</a:t>
              </a:r>
              <a:endParaRPr lang="fr-FR" sz="900" b="1" dirty="0">
                <a:latin typeface="Arial"/>
                <a:cs typeface="Arial"/>
              </a:endParaRPr>
            </a:p>
          </p:txBody>
        </p:sp>
        <p:sp>
          <p:nvSpPr>
            <p:cNvPr id="261" name="ZoneTexte 260"/>
            <p:cNvSpPr txBox="1"/>
            <p:nvPr/>
          </p:nvSpPr>
          <p:spPr>
            <a:xfrm>
              <a:off x="6361738" y="6560060"/>
              <a:ext cx="44142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b="1" dirty="0" smtClean="0">
                  <a:latin typeface="Arial"/>
                  <a:cs typeface="Arial"/>
                </a:rPr>
                <a:t>2010</a:t>
              </a:r>
              <a:endParaRPr lang="fr-FR" sz="900" b="1" dirty="0">
                <a:latin typeface="Arial"/>
                <a:cs typeface="Arial"/>
              </a:endParaRPr>
            </a:p>
          </p:txBody>
        </p:sp>
        <p:sp>
          <p:nvSpPr>
            <p:cNvPr id="262" name="ZoneTexte 261"/>
            <p:cNvSpPr txBox="1"/>
            <p:nvPr/>
          </p:nvSpPr>
          <p:spPr>
            <a:xfrm>
              <a:off x="6740683" y="6560060"/>
              <a:ext cx="43505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b="1" dirty="0" smtClean="0">
                  <a:latin typeface="Arial"/>
                  <a:cs typeface="Arial"/>
                </a:rPr>
                <a:t>2011</a:t>
              </a:r>
              <a:endParaRPr lang="fr-FR" sz="900" b="1" dirty="0">
                <a:latin typeface="Arial"/>
                <a:cs typeface="Arial"/>
              </a:endParaRPr>
            </a:p>
          </p:txBody>
        </p:sp>
        <p:sp>
          <p:nvSpPr>
            <p:cNvPr id="263" name="ZoneTexte 262"/>
            <p:cNvSpPr txBox="1"/>
            <p:nvPr/>
          </p:nvSpPr>
          <p:spPr>
            <a:xfrm>
              <a:off x="7105898" y="6560060"/>
              <a:ext cx="44142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b="1" dirty="0" smtClean="0">
                  <a:latin typeface="Arial"/>
                  <a:cs typeface="Arial"/>
                </a:rPr>
                <a:t>2012</a:t>
              </a:r>
              <a:endParaRPr lang="fr-FR" sz="900" b="1" dirty="0">
                <a:latin typeface="Arial"/>
                <a:cs typeface="Arial"/>
              </a:endParaRPr>
            </a:p>
          </p:txBody>
        </p:sp>
        <p:sp>
          <p:nvSpPr>
            <p:cNvPr id="264" name="ZoneTexte 263"/>
            <p:cNvSpPr txBox="1"/>
            <p:nvPr/>
          </p:nvSpPr>
          <p:spPr>
            <a:xfrm>
              <a:off x="7443653" y="6560060"/>
              <a:ext cx="44142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b="1" dirty="0" smtClean="0">
                  <a:latin typeface="Arial"/>
                  <a:cs typeface="Arial"/>
                </a:rPr>
                <a:t>2013</a:t>
              </a:r>
              <a:endParaRPr lang="fr-FR" sz="900" b="1" dirty="0">
                <a:latin typeface="Arial"/>
                <a:cs typeface="Arial"/>
              </a:endParaRPr>
            </a:p>
          </p:txBody>
        </p:sp>
        <p:sp>
          <p:nvSpPr>
            <p:cNvPr id="265" name="ZoneTexte 264"/>
            <p:cNvSpPr txBox="1"/>
            <p:nvPr/>
          </p:nvSpPr>
          <p:spPr>
            <a:xfrm>
              <a:off x="7788273" y="6560060"/>
              <a:ext cx="44142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b="1" dirty="0" smtClean="0">
                  <a:latin typeface="Arial"/>
                  <a:cs typeface="Arial"/>
                </a:rPr>
                <a:t>2014</a:t>
              </a:r>
              <a:endParaRPr lang="fr-FR" sz="900" b="1" dirty="0">
                <a:latin typeface="Arial"/>
                <a:cs typeface="Arial"/>
              </a:endParaRPr>
            </a:p>
          </p:txBody>
        </p:sp>
        <p:sp>
          <p:nvSpPr>
            <p:cNvPr id="266" name="ZoneTexte 265"/>
            <p:cNvSpPr txBox="1"/>
            <p:nvPr/>
          </p:nvSpPr>
          <p:spPr>
            <a:xfrm>
              <a:off x="8146623" y="6560060"/>
              <a:ext cx="44142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b="1" dirty="0" smtClean="0">
                  <a:latin typeface="Arial"/>
                  <a:cs typeface="Arial"/>
                </a:rPr>
                <a:t>2015</a:t>
              </a:r>
              <a:endParaRPr lang="fr-FR" sz="900" b="1" dirty="0">
                <a:latin typeface="Arial"/>
                <a:cs typeface="Arial"/>
              </a:endParaRPr>
            </a:p>
          </p:txBody>
        </p:sp>
        <p:cxnSp>
          <p:nvCxnSpPr>
            <p:cNvPr id="267" name="Connecteur droit 266"/>
            <p:cNvCxnSpPr/>
            <p:nvPr/>
          </p:nvCxnSpPr>
          <p:spPr>
            <a:xfrm>
              <a:off x="5858583" y="4505024"/>
              <a:ext cx="2502955" cy="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Connecteur droit 267"/>
            <p:cNvCxnSpPr/>
            <p:nvPr/>
          </p:nvCxnSpPr>
          <p:spPr>
            <a:xfrm>
              <a:off x="5859953" y="5144839"/>
              <a:ext cx="2502955" cy="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Connecteur droit 268"/>
            <p:cNvCxnSpPr/>
            <p:nvPr/>
          </p:nvCxnSpPr>
          <p:spPr>
            <a:xfrm>
              <a:off x="5861323" y="4844149"/>
              <a:ext cx="2502955" cy="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Connecteur droit 269"/>
            <p:cNvCxnSpPr/>
            <p:nvPr/>
          </p:nvCxnSpPr>
          <p:spPr>
            <a:xfrm>
              <a:off x="5866818" y="5439762"/>
              <a:ext cx="2502955" cy="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Connecteur droit 289"/>
            <p:cNvCxnSpPr/>
            <p:nvPr/>
          </p:nvCxnSpPr>
          <p:spPr>
            <a:xfrm>
              <a:off x="5868188" y="6100444"/>
              <a:ext cx="2502955" cy="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Connecteur droit 290"/>
            <p:cNvCxnSpPr/>
            <p:nvPr/>
          </p:nvCxnSpPr>
          <p:spPr>
            <a:xfrm>
              <a:off x="5869558" y="5772294"/>
              <a:ext cx="2502955" cy="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2" name="ZoneTexte 291"/>
            <p:cNvSpPr txBox="1"/>
            <p:nvPr/>
          </p:nvSpPr>
          <p:spPr>
            <a:xfrm>
              <a:off x="5471875" y="4353012"/>
              <a:ext cx="33444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b="1" dirty="0" smtClean="0">
                  <a:latin typeface="Arial"/>
                  <a:cs typeface="Arial"/>
                </a:rPr>
                <a:t>60</a:t>
              </a:r>
              <a:endParaRPr lang="fr-FR" sz="1050" b="1" dirty="0">
                <a:latin typeface="Arial"/>
                <a:cs typeface="Arial"/>
              </a:endParaRPr>
            </a:p>
          </p:txBody>
        </p:sp>
        <p:sp>
          <p:nvSpPr>
            <p:cNvPr id="293" name="ZoneTexte 292"/>
            <p:cNvSpPr txBox="1"/>
            <p:nvPr/>
          </p:nvSpPr>
          <p:spPr>
            <a:xfrm>
              <a:off x="5471875" y="4704497"/>
              <a:ext cx="33444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b="1" dirty="0">
                  <a:latin typeface="Arial"/>
                  <a:cs typeface="Arial"/>
                </a:rPr>
                <a:t>5</a:t>
              </a:r>
              <a:r>
                <a:rPr lang="fr-FR" sz="1050" b="1" dirty="0" smtClean="0">
                  <a:latin typeface="Arial"/>
                  <a:cs typeface="Arial"/>
                </a:rPr>
                <a:t>0</a:t>
              </a:r>
              <a:endParaRPr lang="fr-FR" sz="1050" b="1" dirty="0">
                <a:latin typeface="Arial"/>
                <a:cs typeface="Arial"/>
              </a:endParaRPr>
            </a:p>
          </p:txBody>
        </p:sp>
        <p:sp>
          <p:nvSpPr>
            <p:cNvPr id="294" name="ZoneTexte 293"/>
            <p:cNvSpPr txBox="1"/>
            <p:nvPr/>
          </p:nvSpPr>
          <p:spPr>
            <a:xfrm>
              <a:off x="5471875" y="5028522"/>
              <a:ext cx="33444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b="1" dirty="0">
                  <a:latin typeface="Arial"/>
                  <a:cs typeface="Arial"/>
                </a:rPr>
                <a:t>4</a:t>
              </a:r>
              <a:r>
                <a:rPr lang="fr-FR" sz="1050" b="1" dirty="0" smtClean="0">
                  <a:latin typeface="Arial"/>
                  <a:cs typeface="Arial"/>
                </a:rPr>
                <a:t>0</a:t>
              </a:r>
              <a:endParaRPr lang="fr-FR" sz="1050" b="1" dirty="0">
                <a:latin typeface="Arial"/>
                <a:cs typeface="Arial"/>
              </a:endParaRPr>
            </a:p>
          </p:txBody>
        </p:sp>
        <p:sp>
          <p:nvSpPr>
            <p:cNvPr id="295" name="ZoneTexte 294"/>
            <p:cNvSpPr txBox="1"/>
            <p:nvPr/>
          </p:nvSpPr>
          <p:spPr>
            <a:xfrm>
              <a:off x="5471875" y="5311357"/>
              <a:ext cx="33444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b="1" dirty="0">
                  <a:latin typeface="Arial"/>
                  <a:cs typeface="Arial"/>
                </a:rPr>
                <a:t>3</a:t>
              </a:r>
              <a:r>
                <a:rPr lang="fr-FR" sz="1050" b="1" dirty="0" smtClean="0">
                  <a:latin typeface="Arial"/>
                  <a:cs typeface="Arial"/>
                </a:rPr>
                <a:t>0</a:t>
              </a:r>
              <a:endParaRPr lang="fr-FR" sz="1050" b="1" dirty="0">
                <a:latin typeface="Arial"/>
                <a:cs typeface="Arial"/>
              </a:endParaRPr>
            </a:p>
          </p:txBody>
        </p:sp>
        <p:sp>
          <p:nvSpPr>
            <p:cNvPr id="296" name="ZoneTexte 295"/>
            <p:cNvSpPr txBox="1"/>
            <p:nvPr/>
          </p:nvSpPr>
          <p:spPr>
            <a:xfrm>
              <a:off x="5471875" y="5607922"/>
              <a:ext cx="33444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b="1" dirty="0">
                  <a:latin typeface="Arial"/>
                  <a:cs typeface="Arial"/>
                </a:rPr>
                <a:t>2</a:t>
              </a:r>
              <a:r>
                <a:rPr lang="fr-FR" sz="1050" b="1" dirty="0" smtClean="0">
                  <a:latin typeface="Arial"/>
                  <a:cs typeface="Arial"/>
                </a:rPr>
                <a:t>0</a:t>
              </a:r>
              <a:endParaRPr lang="fr-FR" sz="1050" b="1" dirty="0">
                <a:latin typeface="Arial"/>
                <a:cs typeface="Arial"/>
              </a:endParaRPr>
            </a:p>
          </p:txBody>
        </p:sp>
        <p:sp>
          <p:nvSpPr>
            <p:cNvPr id="297" name="ZoneTexte 296"/>
            <p:cNvSpPr txBox="1"/>
            <p:nvPr/>
          </p:nvSpPr>
          <p:spPr>
            <a:xfrm>
              <a:off x="5471875" y="5945677"/>
              <a:ext cx="33444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b="1" dirty="0">
                  <a:latin typeface="Arial"/>
                  <a:cs typeface="Arial"/>
                </a:rPr>
                <a:t>1</a:t>
              </a:r>
              <a:r>
                <a:rPr lang="fr-FR" sz="1050" b="1" dirty="0" smtClean="0">
                  <a:latin typeface="Arial"/>
                  <a:cs typeface="Arial"/>
                </a:rPr>
                <a:t>0</a:t>
              </a:r>
              <a:endParaRPr lang="fr-FR" sz="1050" b="1" dirty="0">
                <a:latin typeface="Arial"/>
                <a:cs typeface="Arial"/>
              </a:endParaRPr>
            </a:p>
          </p:txBody>
        </p:sp>
        <p:sp>
          <p:nvSpPr>
            <p:cNvPr id="298" name="Rectangle 297"/>
            <p:cNvSpPr/>
            <p:nvPr/>
          </p:nvSpPr>
          <p:spPr>
            <a:xfrm>
              <a:off x="5768440" y="4772721"/>
              <a:ext cx="92883" cy="1722794"/>
            </a:xfrm>
            <a:prstGeom prst="rect">
              <a:avLst/>
            </a:prstGeom>
            <a:solidFill>
              <a:srgbClr val="0CFF1A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9" name="Rectangle 298"/>
            <p:cNvSpPr/>
            <p:nvPr/>
          </p:nvSpPr>
          <p:spPr>
            <a:xfrm>
              <a:off x="5865921" y="5028522"/>
              <a:ext cx="77954" cy="1475228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0" name="Rectangle 299"/>
            <p:cNvSpPr/>
            <p:nvPr/>
          </p:nvSpPr>
          <p:spPr>
            <a:xfrm>
              <a:off x="6113060" y="5043642"/>
              <a:ext cx="92883" cy="1446378"/>
            </a:xfrm>
            <a:prstGeom prst="rect">
              <a:avLst/>
            </a:prstGeom>
            <a:solidFill>
              <a:srgbClr val="0CFF1A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1" name="Rectangle 300"/>
            <p:cNvSpPr/>
            <p:nvPr/>
          </p:nvSpPr>
          <p:spPr>
            <a:xfrm>
              <a:off x="6210540" y="5238503"/>
              <a:ext cx="91683" cy="1259752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2" name="Rectangle 301"/>
            <p:cNvSpPr/>
            <p:nvPr/>
          </p:nvSpPr>
          <p:spPr>
            <a:xfrm>
              <a:off x="6485140" y="4872493"/>
              <a:ext cx="86018" cy="1612032"/>
            </a:xfrm>
            <a:prstGeom prst="rect">
              <a:avLst/>
            </a:prstGeom>
            <a:solidFill>
              <a:srgbClr val="0CFF1A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3" name="Rectangle 302"/>
            <p:cNvSpPr/>
            <p:nvPr/>
          </p:nvSpPr>
          <p:spPr>
            <a:xfrm>
              <a:off x="6575756" y="5017532"/>
              <a:ext cx="77954" cy="1475228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4" name="Rectangle 303"/>
            <p:cNvSpPr/>
            <p:nvPr/>
          </p:nvSpPr>
          <p:spPr>
            <a:xfrm>
              <a:off x="6836625" y="4704497"/>
              <a:ext cx="92883" cy="1774533"/>
            </a:xfrm>
            <a:prstGeom prst="rect">
              <a:avLst/>
            </a:prstGeom>
            <a:solidFill>
              <a:srgbClr val="0CFF1A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5" name="Rectangle 304"/>
            <p:cNvSpPr/>
            <p:nvPr/>
          </p:nvSpPr>
          <p:spPr>
            <a:xfrm>
              <a:off x="6934106" y="4894672"/>
              <a:ext cx="77954" cy="1592593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6" name="Rectangle 305"/>
            <p:cNvSpPr/>
            <p:nvPr/>
          </p:nvSpPr>
          <p:spPr>
            <a:xfrm>
              <a:off x="7194975" y="4704497"/>
              <a:ext cx="92883" cy="1775903"/>
            </a:xfrm>
            <a:prstGeom prst="rect">
              <a:avLst/>
            </a:prstGeom>
            <a:solidFill>
              <a:srgbClr val="0CFF1A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7" name="Rectangle 306"/>
            <p:cNvSpPr/>
            <p:nvPr/>
          </p:nvSpPr>
          <p:spPr>
            <a:xfrm>
              <a:off x="7292456" y="4844150"/>
              <a:ext cx="71088" cy="1644486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8" name="Rectangle 307"/>
            <p:cNvSpPr/>
            <p:nvPr/>
          </p:nvSpPr>
          <p:spPr>
            <a:xfrm>
              <a:off x="7545951" y="4758976"/>
              <a:ext cx="100258" cy="1722794"/>
            </a:xfrm>
            <a:prstGeom prst="rect">
              <a:avLst/>
            </a:prstGeom>
            <a:solidFill>
              <a:srgbClr val="0CFF1A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9" name="Rectangle 308"/>
            <p:cNvSpPr/>
            <p:nvPr/>
          </p:nvSpPr>
          <p:spPr>
            <a:xfrm>
              <a:off x="7650806" y="5014777"/>
              <a:ext cx="77954" cy="1475228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0" name="Rectangle 309"/>
            <p:cNvSpPr/>
            <p:nvPr/>
          </p:nvSpPr>
          <p:spPr>
            <a:xfrm>
              <a:off x="7918540" y="4704497"/>
              <a:ext cx="86018" cy="1778643"/>
            </a:xfrm>
            <a:prstGeom prst="rect">
              <a:avLst/>
            </a:prstGeom>
            <a:solidFill>
              <a:srgbClr val="0CFF1A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1" name="Rectangle 310"/>
            <p:cNvSpPr/>
            <p:nvPr/>
          </p:nvSpPr>
          <p:spPr>
            <a:xfrm>
              <a:off x="8009156" y="5043641"/>
              <a:ext cx="84818" cy="1447733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14" name="Grouper 313"/>
          <p:cNvGrpSpPr/>
          <p:nvPr/>
        </p:nvGrpSpPr>
        <p:grpSpPr>
          <a:xfrm>
            <a:off x="8646020" y="4514215"/>
            <a:ext cx="175435" cy="746576"/>
            <a:chOff x="8270025" y="4761716"/>
            <a:chExt cx="175435" cy="1731029"/>
          </a:xfrm>
        </p:grpSpPr>
        <p:sp>
          <p:nvSpPr>
            <p:cNvPr id="312" name="Rectangle 311"/>
            <p:cNvSpPr/>
            <p:nvPr/>
          </p:nvSpPr>
          <p:spPr>
            <a:xfrm>
              <a:off x="8270025" y="4761716"/>
              <a:ext cx="92883" cy="1722794"/>
            </a:xfrm>
            <a:prstGeom prst="rect">
              <a:avLst/>
            </a:prstGeom>
            <a:solidFill>
              <a:srgbClr val="0CFF1A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3" name="Rectangle 312"/>
            <p:cNvSpPr/>
            <p:nvPr/>
          </p:nvSpPr>
          <p:spPr>
            <a:xfrm>
              <a:off x="8367506" y="5017517"/>
              <a:ext cx="77954" cy="1475228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17" name="ZoneTexte 316"/>
          <p:cNvSpPr txBox="1"/>
          <p:nvPr/>
        </p:nvSpPr>
        <p:spPr>
          <a:xfrm>
            <a:off x="6067725" y="4271672"/>
            <a:ext cx="7542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i="1" dirty="0" smtClean="0">
                <a:latin typeface="Arial"/>
                <a:cs typeface="Arial"/>
              </a:rPr>
              <a:t>Milliards d’€</a:t>
            </a:r>
            <a:endParaRPr lang="fr-FR" sz="800" i="1" dirty="0">
              <a:latin typeface="Arial"/>
              <a:cs typeface="Arial"/>
            </a:endParaRPr>
          </a:p>
        </p:txBody>
      </p:sp>
      <p:sp>
        <p:nvSpPr>
          <p:cNvPr id="318" name="ZoneTexte 317"/>
          <p:cNvSpPr txBox="1"/>
          <p:nvPr/>
        </p:nvSpPr>
        <p:spPr>
          <a:xfrm>
            <a:off x="8293355" y="4279907"/>
            <a:ext cx="8824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b="1" i="1" dirty="0" smtClean="0">
                <a:solidFill>
                  <a:srgbClr val="008000"/>
                </a:solidFill>
                <a:latin typeface="Arial"/>
                <a:cs typeface="Arial"/>
              </a:rPr>
              <a:t>Export</a:t>
            </a:r>
            <a:r>
              <a:rPr lang="fr-FR" sz="800" b="1" i="1" dirty="0" smtClean="0">
                <a:latin typeface="Arial"/>
                <a:cs typeface="Arial"/>
              </a:rPr>
              <a:t>/Import</a:t>
            </a:r>
            <a:endParaRPr lang="fr-FR" sz="800" b="1" i="1" dirty="0">
              <a:latin typeface="Arial"/>
              <a:cs typeface="Arial"/>
            </a:endParaRPr>
          </a:p>
        </p:txBody>
      </p:sp>
      <p:grpSp>
        <p:nvGrpSpPr>
          <p:cNvPr id="330" name="Grouper 329"/>
          <p:cNvGrpSpPr/>
          <p:nvPr/>
        </p:nvGrpSpPr>
        <p:grpSpPr>
          <a:xfrm>
            <a:off x="2891488" y="1503649"/>
            <a:ext cx="2558422" cy="1803121"/>
            <a:chOff x="2864028" y="1407539"/>
            <a:chExt cx="2558422" cy="1803121"/>
          </a:xfrm>
        </p:grpSpPr>
        <p:sp>
          <p:nvSpPr>
            <p:cNvPr id="329" name="Explosion 1 328"/>
            <p:cNvSpPr/>
            <p:nvPr/>
          </p:nvSpPr>
          <p:spPr>
            <a:xfrm>
              <a:off x="2864028" y="1407539"/>
              <a:ext cx="2558422" cy="1803121"/>
            </a:xfrm>
            <a:prstGeom prst="irregularSeal1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5" name="ZoneTexte 324"/>
            <p:cNvSpPr txBox="1"/>
            <p:nvPr/>
          </p:nvSpPr>
          <p:spPr>
            <a:xfrm>
              <a:off x="3364087" y="1889314"/>
              <a:ext cx="159175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 smtClean="0">
                  <a:latin typeface="Arial"/>
                  <a:cs typeface="Arial"/>
                </a:rPr>
                <a:t>TPE/PME =</a:t>
              </a:r>
            </a:p>
            <a:p>
              <a:pPr algn="ctr"/>
              <a:r>
                <a:rPr lang="fr-FR" b="1" dirty="0" smtClean="0">
                  <a:latin typeface="Arial"/>
                  <a:cs typeface="Arial"/>
                </a:rPr>
                <a:t>94% </a:t>
              </a:r>
              <a:r>
                <a:rPr lang="fr-FR" sz="1200" b="1" dirty="0" smtClean="0">
                  <a:latin typeface="Arial"/>
                  <a:cs typeface="Arial"/>
                </a:rPr>
                <a:t>de la chimie </a:t>
              </a:r>
            </a:p>
            <a:p>
              <a:pPr algn="ctr"/>
              <a:r>
                <a:rPr lang="fr-FR" sz="1200" b="1" dirty="0" smtClean="0">
                  <a:latin typeface="Arial"/>
                  <a:cs typeface="Arial"/>
                </a:rPr>
                <a:t>française</a:t>
              </a:r>
              <a:endParaRPr lang="fr-FR" sz="1200" b="1" dirty="0">
                <a:latin typeface="Arial"/>
                <a:cs typeface="Arial"/>
              </a:endParaRPr>
            </a:p>
          </p:txBody>
        </p:sp>
      </p:grpSp>
      <p:grpSp>
        <p:nvGrpSpPr>
          <p:cNvPr id="332" name="Grouper 331"/>
          <p:cNvGrpSpPr/>
          <p:nvPr/>
        </p:nvGrpSpPr>
        <p:grpSpPr>
          <a:xfrm>
            <a:off x="2979349" y="3276622"/>
            <a:ext cx="2169861" cy="1867466"/>
            <a:chOff x="3102919" y="3063807"/>
            <a:chExt cx="2169861" cy="1867466"/>
          </a:xfrm>
        </p:grpSpPr>
        <p:sp>
          <p:nvSpPr>
            <p:cNvPr id="331" name="Explosion 2 330"/>
            <p:cNvSpPr/>
            <p:nvPr/>
          </p:nvSpPr>
          <p:spPr>
            <a:xfrm rot="1140000">
              <a:off x="3102919" y="3063807"/>
              <a:ext cx="2169861" cy="1867466"/>
            </a:xfrm>
            <a:prstGeom prst="irregularSeal2">
              <a:avLst/>
            </a:prstGeom>
            <a:solidFill>
              <a:srgbClr val="67FFE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6" name="ZoneTexte 325"/>
            <p:cNvSpPr txBox="1"/>
            <p:nvPr/>
          </p:nvSpPr>
          <p:spPr>
            <a:xfrm>
              <a:off x="3680215" y="3524554"/>
              <a:ext cx="97597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 smtClean="0">
                  <a:latin typeface="Arial"/>
                  <a:cs typeface="Arial"/>
                </a:rPr>
                <a:t>97% </a:t>
              </a:r>
              <a:r>
                <a:rPr lang="fr-FR" sz="1200" b="1" dirty="0" smtClean="0">
                  <a:latin typeface="Arial"/>
                  <a:cs typeface="Arial"/>
                </a:rPr>
                <a:t>des </a:t>
              </a:r>
            </a:p>
            <a:p>
              <a:pPr algn="ctr"/>
              <a:r>
                <a:rPr lang="fr-FR" sz="1200" b="1" dirty="0">
                  <a:latin typeface="Arial"/>
                  <a:cs typeface="Arial"/>
                </a:rPr>
                <a:t>e</a:t>
              </a:r>
              <a:r>
                <a:rPr lang="fr-FR" sz="1200" b="1" dirty="0" smtClean="0">
                  <a:latin typeface="Arial"/>
                  <a:cs typeface="Arial"/>
                </a:rPr>
                <a:t>mplois</a:t>
              </a:r>
            </a:p>
            <a:p>
              <a:pPr algn="ctr"/>
              <a:r>
                <a:rPr lang="fr-FR" sz="1200" b="1" dirty="0">
                  <a:latin typeface="Arial"/>
                  <a:cs typeface="Arial"/>
                </a:rPr>
                <a:t>e</a:t>
              </a:r>
              <a:r>
                <a:rPr lang="fr-FR" sz="1200" b="1" dirty="0" smtClean="0">
                  <a:latin typeface="Arial"/>
                  <a:cs typeface="Arial"/>
                </a:rPr>
                <a:t>n </a:t>
              </a:r>
              <a:r>
                <a:rPr lang="fr-FR" sz="1400" b="1" dirty="0" smtClean="0">
                  <a:latin typeface="Arial"/>
                  <a:cs typeface="Arial"/>
                </a:rPr>
                <a:t>CDI</a:t>
              </a:r>
            </a:p>
            <a:p>
              <a:pPr algn="ctr"/>
              <a:r>
                <a:rPr lang="fr-FR" sz="1200" b="1" dirty="0" smtClean="0">
                  <a:latin typeface="Arial"/>
                  <a:cs typeface="Arial"/>
                </a:rPr>
                <a:t> </a:t>
              </a:r>
              <a:endParaRPr lang="fr-FR" sz="1200" b="1" dirty="0">
                <a:latin typeface="Arial"/>
                <a:cs typeface="Arial"/>
              </a:endParaRPr>
            </a:p>
          </p:txBody>
        </p:sp>
      </p:grpSp>
      <p:grpSp>
        <p:nvGrpSpPr>
          <p:cNvPr id="336" name="Grouper 335"/>
          <p:cNvGrpSpPr/>
          <p:nvPr/>
        </p:nvGrpSpPr>
        <p:grpSpPr>
          <a:xfrm>
            <a:off x="2999940" y="5042292"/>
            <a:ext cx="2576447" cy="2029788"/>
            <a:chOff x="2999940" y="5042292"/>
            <a:chExt cx="2576447" cy="2029788"/>
          </a:xfrm>
        </p:grpSpPr>
        <p:sp>
          <p:nvSpPr>
            <p:cNvPr id="334" name="Explosion 2 333"/>
            <p:cNvSpPr/>
            <p:nvPr/>
          </p:nvSpPr>
          <p:spPr>
            <a:xfrm rot="1140000">
              <a:off x="3247417" y="5042292"/>
              <a:ext cx="2169861" cy="2029788"/>
            </a:xfrm>
            <a:prstGeom prst="irregularSeal2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5" name="ZoneTexte 334"/>
            <p:cNvSpPr txBox="1"/>
            <p:nvPr/>
          </p:nvSpPr>
          <p:spPr>
            <a:xfrm>
              <a:off x="2999940" y="5523639"/>
              <a:ext cx="257644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latin typeface="Arial"/>
                  <a:cs typeface="Arial"/>
                </a:rPr>
                <a:t>2014</a:t>
              </a:r>
              <a:endParaRPr lang="fr-FR" sz="1200" b="1" dirty="0" smtClean="0">
                <a:latin typeface="Arial"/>
                <a:cs typeface="Arial"/>
              </a:endParaRPr>
            </a:p>
            <a:p>
              <a:pPr algn="ctr"/>
              <a:r>
                <a:rPr lang="fr-FR" sz="1100" b="1" dirty="0" smtClean="0">
                  <a:latin typeface="Arial"/>
                  <a:cs typeface="Arial"/>
                </a:rPr>
                <a:t>Création du Comité </a:t>
              </a:r>
            </a:p>
            <a:p>
              <a:pPr algn="ctr"/>
              <a:r>
                <a:rPr lang="fr-FR" sz="1100" b="1" dirty="0" smtClean="0">
                  <a:latin typeface="Arial"/>
                  <a:cs typeface="Arial"/>
                </a:rPr>
                <a:t>Stratégique de filière</a:t>
              </a:r>
            </a:p>
            <a:p>
              <a:pPr algn="ctr"/>
              <a:r>
                <a:rPr lang="fr-FR" sz="1100" b="1" dirty="0" smtClean="0">
                  <a:latin typeface="Arial"/>
                  <a:cs typeface="Arial"/>
                </a:rPr>
                <a:t>Chimie et Matériaux</a:t>
              </a:r>
              <a:endParaRPr lang="fr-FR" sz="1200" b="1" dirty="0" smtClean="0">
                <a:latin typeface="Arial"/>
                <a:cs typeface="Arial"/>
              </a:endParaRPr>
            </a:p>
            <a:p>
              <a:pPr algn="ctr"/>
              <a:r>
                <a:rPr lang="fr-FR" sz="1200" b="1" dirty="0" smtClean="0">
                  <a:latin typeface="Arial"/>
                  <a:cs typeface="Arial"/>
                </a:rPr>
                <a:t> </a:t>
              </a:r>
              <a:endParaRPr lang="fr-FR" sz="12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2817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68448" y="216813"/>
            <a:ext cx="78845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Les maîtres-mots de l’industrie chimique en 2016</a:t>
            </a:r>
            <a:endParaRPr lang="fr-FR" sz="2800" b="1" i="1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cxnSp>
        <p:nvCxnSpPr>
          <p:cNvPr id="4" name="Connecteur droit 3"/>
          <p:cNvCxnSpPr/>
          <p:nvPr/>
        </p:nvCxnSpPr>
        <p:spPr>
          <a:xfrm>
            <a:off x="268448" y="908549"/>
            <a:ext cx="8528377" cy="0"/>
          </a:xfrm>
          <a:prstGeom prst="line">
            <a:avLst/>
          </a:prstGeom>
          <a:ln w="3810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2" name="Grouper 41"/>
          <p:cNvGrpSpPr/>
          <p:nvPr/>
        </p:nvGrpSpPr>
        <p:grpSpPr>
          <a:xfrm>
            <a:off x="878739" y="1357869"/>
            <a:ext cx="7490777" cy="4999345"/>
            <a:chOff x="762034" y="1405924"/>
            <a:chExt cx="7490777" cy="4999345"/>
          </a:xfrm>
        </p:grpSpPr>
        <p:sp>
          <p:nvSpPr>
            <p:cNvPr id="9" name="ZoneTexte 8"/>
            <p:cNvSpPr txBox="1"/>
            <p:nvPr/>
          </p:nvSpPr>
          <p:spPr>
            <a:xfrm>
              <a:off x="1175614" y="1846649"/>
              <a:ext cx="1689785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b="1" dirty="0" smtClean="0">
                  <a:latin typeface="Arial"/>
                  <a:cs typeface="Arial"/>
                </a:rPr>
                <a:t>Dialogue social</a:t>
              </a:r>
            </a:p>
            <a:p>
              <a:pPr algn="ctr"/>
              <a:r>
                <a:rPr lang="fr-FR" sz="1600" b="1" dirty="0" smtClean="0">
                  <a:latin typeface="Arial"/>
                  <a:cs typeface="Arial"/>
                </a:rPr>
                <a:t>constructif</a:t>
              </a:r>
              <a:endParaRPr lang="fr-FR" sz="1600" b="1" dirty="0">
                <a:latin typeface="Arial"/>
                <a:cs typeface="Arial"/>
              </a:endParaRP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6574647" y="4403942"/>
              <a:ext cx="1678164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b="1" dirty="0" smtClean="0">
                  <a:latin typeface="Arial"/>
                  <a:cs typeface="Arial"/>
                </a:rPr>
                <a:t>Environnement </a:t>
              </a:r>
            </a:p>
            <a:p>
              <a:pPr algn="ctr"/>
              <a:r>
                <a:rPr lang="fr-FR" sz="1600" b="1" dirty="0" smtClean="0">
                  <a:latin typeface="Arial"/>
                  <a:cs typeface="Arial"/>
                </a:rPr>
                <a:t>amélioré</a:t>
              </a:r>
              <a:endParaRPr lang="fr-FR" sz="1600" b="1" dirty="0">
                <a:latin typeface="Arial"/>
                <a:cs typeface="Arial"/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3490072" y="1405924"/>
              <a:ext cx="1917913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b="1" dirty="0" smtClean="0">
                  <a:latin typeface="Arial"/>
                  <a:cs typeface="Arial"/>
                </a:rPr>
                <a:t>Anticipation</a:t>
              </a:r>
            </a:p>
            <a:p>
              <a:pPr algn="ctr"/>
              <a:r>
                <a:rPr lang="fr-FR" sz="1600" b="1" dirty="0">
                  <a:latin typeface="Arial"/>
                  <a:cs typeface="Arial"/>
                </a:rPr>
                <a:t>d</a:t>
              </a:r>
              <a:r>
                <a:rPr lang="fr-FR" sz="1600" b="1" dirty="0" smtClean="0">
                  <a:latin typeface="Arial"/>
                  <a:cs typeface="Arial"/>
                </a:rPr>
                <a:t>es changements</a:t>
              </a: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5949932" y="5335386"/>
              <a:ext cx="1393230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b="1" dirty="0" smtClean="0">
                  <a:latin typeface="Arial"/>
                  <a:cs typeface="Arial"/>
                </a:rPr>
                <a:t>Energie et</a:t>
              </a:r>
            </a:p>
            <a:p>
              <a:pPr algn="ctr"/>
              <a:r>
                <a:rPr lang="fr-FR" sz="1600" b="1" dirty="0">
                  <a:latin typeface="Arial"/>
                  <a:cs typeface="Arial"/>
                </a:rPr>
                <a:t>c</a:t>
              </a:r>
              <a:r>
                <a:rPr lang="fr-FR" sz="1600" b="1" dirty="0" smtClean="0">
                  <a:latin typeface="Arial"/>
                  <a:cs typeface="Arial"/>
                </a:rPr>
                <a:t>hangement</a:t>
              </a:r>
            </a:p>
            <a:p>
              <a:pPr algn="ctr"/>
              <a:r>
                <a:rPr lang="fr-FR" sz="1600" b="1" dirty="0" smtClean="0">
                  <a:latin typeface="Arial"/>
                  <a:cs typeface="Arial"/>
                </a:rPr>
                <a:t>climatique</a:t>
              </a: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6636432" y="2832039"/>
              <a:ext cx="12219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b="1" dirty="0" smtClean="0">
                  <a:latin typeface="Arial"/>
                  <a:cs typeface="Arial"/>
                </a:rPr>
                <a:t>Innovation</a:t>
              </a:r>
              <a:endParaRPr lang="fr-FR" sz="1600" b="1" dirty="0">
                <a:latin typeface="Arial"/>
                <a:cs typeface="Arial"/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762034" y="2708928"/>
              <a:ext cx="127921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b="1" dirty="0" smtClean="0">
                  <a:latin typeface="Arial"/>
                  <a:cs typeface="Arial"/>
                </a:rPr>
                <a:t>Sécurité</a:t>
              </a:r>
            </a:p>
            <a:p>
              <a:pPr algn="ctr"/>
              <a:r>
                <a:rPr lang="fr-FR" sz="1600" b="1" dirty="0" smtClean="0">
                  <a:latin typeface="Arial"/>
                  <a:cs typeface="Arial"/>
                </a:rPr>
                <a:t>industrielle</a:t>
              </a:r>
              <a:endParaRPr lang="fr-FR" sz="1600" b="1" dirty="0">
                <a:latin typeface="Arial"/>
                <a:cs typeface="Arial"/>
              </a:endParaRP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5995396" y="2037383"/>
              <a:ext cx="14843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b="1" dirty="0" smtClean="0">
                  <a:latin typeface="Arial"/>
                  <a:cs typeface="Arial"/>
                </a:rPr>
                <a:t>Compétitivité</a:t>
              </a:r>
              <a:endParaRPr lang="fr-FR" sz="1600" b="1" dirty="0">
                <a:latin typeface="Arial"/>
                <a:cs typeface="Arial"/>
              </a:endParaRP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3824007" y="6066715"/>
              <a:ext cx="11998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b="1" dirty="0" smtClean="0">
                  <a:latin typeface="Arial"/>
                  <a:cs typeface="Arial"/>
                </a:rPr>
                <a:t>Recyclage</a:t>
              </a:r>
              <a:endParaRPr lang="fr-FR" sz="1600" b="1" dirty="0">
                <a:latin typeface="Arial"/>
                <a:cs typeface="Arial"/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1022394" y="5408610"/>
              <a:ext cx="186080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b="1" dirty="0" smtClean="0">
                  <a:latin typeface="Arial"/>
                  <a:cs typeface="Arial"/>
                </a:rPr>
                <a:t>Formation et</a:t>
              </a:r>
            </a:p>
            <a:p>
              <a:pPr algn="ctr"/>
              <a:r>
                <a:rPr lang="fr-FR" sz="1600" b="1" dirty="0">
                  <a:latin typeface="Arial"/>
                  <a:cs typeface="Arial"/>
                </a:rPr>
                <a:t>n</a:t>
              </a:r>
              <a:r>
                <a:rPr lang="fr-FR" sz="1600" b="1" dirty="0" smtClean="0">
                  <a:latin typeface="Arial"/>
                  <a:cs typeface="Arial"/>
                </a:rPr>
                <a:t>ouveaux talents</a:t>
              </a:r>
              <a:endParaRPr lang="fr-FR" sz="1600" b="1" dirty="0">
                <a:latin typeface="Arial"/>
                <a:cs typeface="Arial"/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762766" y="4281208"/>
              <a:ext cx="175523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b="1" dirty="0" smtClean="0">
                  <a:latin typeface="Arial"/>
                  <a:cs typeface="Arial"/>
                </a:rPr>
                <a:t>R&amp;D </a:t>
              </a:r>
              <a:r>
                <a:rPr lang="fr-FR" sz="1200" b="1" dirty="0" smtClean="0">
                  <a:latin typeface="Arial"/>
                  <a:cs typeface="Arial"/>
                </a:rPr>
                <a:t>en association</a:t>
              </a:r>
            </a:p>
            <a:p>
              <a:pPr algn="ctr"/>
              <a:r>
                <a:rPr lang="fr-FR" sz="1200" b="1" dirty="0">
                  <a:latin typeface="Arial"/>
                  <a:cs typeface="Arial"/>
                </a:rPr>
                <a:t>a</a:t>
              </a:r>
              <a:r>
                <a:rPr lang="fr-FR" sz="1200" b="1" dirty="0" smtClean="0">
                  <a:latin typeface="Arial"/>
                  <a:cs typeface="Arial"/>
                </a:rPr>
                <a:t>vec la recherche </a:t>
              </a:r>
            </a:p>
            <a:p>
              <a:pPr algn="ctr"/>
              <a:r>
                <a:rPr lang="fr-FR" sz="1200" b="1" dirty="0" smtClean="0">
                  <a:latin typeface="Arial"/>
                  <a:cs typeface="Arial"/>
                </a:rPr>
                <a:t>académique</a:t>
              </a:r>
              <a:endParaRPr lang="fr-FR" sz="1200" b="1" dirty="0">
                <a:latin typeface="Arial"/>
                <a:cs typeface="Arial"/>
              </a:endParaRPr>
            </a:p>
          </p:txBody>
        </p:sp>
        <p:cxnSp>
          <p:nvCxnSpPr>
            <p:cNvPr id="33" name="Connecteur droit avec flèche 32"/>
            <p:cNvCxnSpPr>
              <a:endCxn id="16" idx="0"/>
            </p:cNvCxnSpPr>
            <p:nvPr/>
          </p:nvCxnSpPr>
          <p:spPr>
            <a:xfrm>
              <a:off x="4423941" y="2037383"/>
              <a:ext cx="0" cy="4029332"/>
            </a:xfrm>
            <a:prstGeom prst="straightConnector1">
              <a:avLst/>
            </a:prstGeom>
            <a:ln w="57150" cmpd="sng">
              <a:solidFill>
                <a:srgbClr val="008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avec flèche 33"/>
            <p:cNvCxnSpPr/>
            <p:nvPr/>
          </p:nvCxnSpPr>
          <p:spPr>
            <a:xfrm>
              <a:off x="2695368" y="2244702"/>
              <a:ext cx="3254564" cy="3268134"/>
            </a:xfrm>
            <a:prstGeom prst="straightConnector1">
              <a:avLst/>
            </a:prstGeom>
            <a:ln w="57150" cmpd="sng">
              <a:solidFill>
                <a:srgbClr val="008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avec flèche 35"/>
            <p:cNvCxnSpPr/>
            <p:nvPr/>
          </p:nvCxnSpPr>
          <p:spPr>
            <a:xfrm flipH="1">
              <a:off x="2740832" y="2307859"/>
              <a:ext cx="3254564" cy="3268134"/>
            </a:xfrm>
            <a:prstGeom prst="straightConnector1">
              <a:avLst/>
            </a:prstGeom>
            <a:ln w="57150" cmpd="sng">
              <a:solidFill>
                <a:srgbClr val="008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avec flèche 36"/>
            <p:cNvCxnSpPr/>
            <p:nvPr/>
          </p:nvCxnSpPr>
          <p:spPr>
            <a:xfrm>
              <a:off x="2003373" y="2960032"/>
              <a:ext cx="4571274" cy="1824779"/>
            </a:xfrm>
            <a:prstGeom prst="straightConnector1">
              <a:avLst/>
            </a:prstGeom>
            <a:ln w="57150" cmpd="sng">
              <a:solidFill>
                <a:srgbClr val="008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avec flèche 38"/>
            <p:cNvCxnSpPr/>
            <p:nvPr/>
          </p:nvCxnSpPr>
          <p:spPr>
            <a:xfrm flipH="1">
              <a:off x="2526271" y="3002592"/>
              <a:ext cx="4118396" cy="1638057"/>
            </a:xfrm>
            <a:prstGeom prst="straightConnector1">
              <a:avLst/>
            </a:prstGeom>
            <a:ln w="57150" cmpd="sng">
              <a:solidFill>
                <a:srgbClr val="008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Grouper 39"/>
            <p:cNvGrpSpPr/>
            <p:nvPr/>
          </p:nvGrpSpPr>
          <p:grpSpPr>
            <a:xfrm>
              <a:off x="3193525" y="2570006"/>
              <a:ext cx="2434715" cy="3123155"/>
              <a:chOff x="3193525" y="2570006"/>
              <a:chExt cx="2434715" cy="3123155"/>
            </a:xfrm>
          </p:grpSpPr>
          <p:grpSp>
            <p:nvGrpSpPr>
              <p:cNvPr id="23" name="Grouper 22"/>
              <p:cNvGrpSpPr/>
              <p:nvPr/>
            </p:nvGrpSpPr>
            <p:grpSpPr>
              <a:xfrm>
                <a:off x="3193525" y="2570006"/>
                <a:ext cx="2434715" cy="3118231"/>
                <a:chOff x="3193525" y="2570006"/>
                <a:chExt cx="2434715" cy="3118231"/>
              </a:xfrm>
            </p:grpSpPr>
            <p:pic>
              <p:nvPicPr>
                <p:cNvPr id="21" name="Image 20" descr="Le Hénaff.jpeg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93525" y="3820964"/>
                  <a:ext cx="1242586" cy="1867273"/>
                </a:xfrm>
                <a:prstGeom prst="rect">
                  <a:avLst/>
                </a:prstGeom>
              </p:spPr>
            </p:pic>
            <p:pic>
              <p:nvPicPr>
                <p:cNvPr id="19" name="Image 18" descr="Clamadieu.jpeg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05695" y="2570006"/>
                  <a:ext cx="1218246" cy="1521454"/>
                </a:xfrm>
                <a:prstGeom prst="rect">
                  <a:avLst/>
                </a:prstGeom>
              </p:spPr>
            </p:pic>
            <p:pic>
              <p:nvPicPr>
                <p:cNvPr id="20" name="Image 19" descr="Goebel.jpe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23942" y="2570007"/>
                  <a:ext cx="1204298" cy="1809566"/>
                </a:xfrm>
                <a:prstGeom prst="rect">
                  <a:avLst/>
                </a:prstGeom>
              </p:spPr>
            </p:pic>
            <p:pic>
              <p:nvPicPr>
                <p:cNvPr id="22" name="Image 21" descr="Pelin.jpeg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23941" y="4061239"/>
                  <a:ext cx="1204297" cy="1626998"/>
                </a:xfrm>
                <a:prstGeom prst="rect">
                  <a:avLst/>
                </a:prstGeom>
              </p:spPr>
            </p:pic>
          </p:grpSp>
          <p:sp>
            <p:nvSpPr>
              <p:cNvPr id="24" name="ZoneTexte 23"/>
              <p:cNvSpPr txBox="1"/>
              <p:nvPr/>
            </p:nvSpPr>
            <p:spPr>
              <a:xfrm>
                <a:off x="3205787" y="3799629"/>
                <a:ext cx="1255873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900" dirty="0" smtClean="0">
                    <a:solidFill>
                      <a:schemeClr val="bg1"/>
                    </a:solidFill>
                  </a:rPr>
                  <a:t>J.-P. </a:t>
                </a:r>
                <a:r>
                  <a:rPr lang="fr-FR" sz="900" dirty="0" err="1" smtClean="0">
                    <a:solidFill>
                      <a:schemeClr val="bg1"/>
                    </a:solidFill>
                  </a:rPr>
                  <a:t>Clamadieu</a:t>
                </a:r>
                <a:r>
                  <a:rPr lang="fr-FR" sz="900" dirty="0" smtClean="0">
                    <a:solidFill>
                      <a:schemeClr val="bg1"/>
                    </a:solidFill>
                  </a:rPr>
                  <a:t> (Solvay)</a:t>
                </a:r>
                <a:endParaRPr lang="fr-FR" sz="9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ZoneTexte 25"/>
              <p:cNvSpPr txBox="1"/>
              <p:nvPr/>
            </p:nvSpPr>
            <p:spPr>
              <a:xfrm>
                <a:off x="3220985" y="5457405"/>
                <a:ext cx="121236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900" dirty="0" err="1">
                    <a:solidFill>
                      <a:schemeClr val="bg1"/>
                    </a:solidFill>
                  </a:rPr>
                  <a:t>T</a:t>
                </a:r>
                <a:r>
                  <a:rPr lang="fr-FR" sz="900" dirty="0" smtClean="0">
                    <a:solidFill>
                      <a:schemeClr val="bg1"/>
                    </a:solidFill>
                  </a:rPr>
                  <a:t>. Le </a:t>
                </a:r>
                <a:r>
                  <a:rPr lang="fr-FR" sz="900" dirty="0" err="1" smtClean="0">
                    <a:solidFill>
                      <a:schemeClr val="bg1"/>
                    </a:solidFill>
                  </a:rPr>
                  <a:t>Hénaff</a:t>
                </a:r>
                <a:r>
                  <a:rPr lang="fr-FR" sz="900" dirty="0" smtClean="0">
                    <a:solidFill>
                      <a:schemeClr val="bg1"/>
                    </a:solidFill>
                  </a:rPr>
                  <a:t> (</a:t>
                </a:r>
                <a:r>
                  <a:rPr lang="fr-FR" sz="900" dirty="0" err="1" smtClean="0">
                    <a:solidFill>
                      <a:schemeClr val="bg1"/>
                    </a:solidFill>
                  </a:rPr>
                  <a:t>Arkema</a:t>
                </a:r>
                <a:r>
                  <a:rPr lang="fr-FR" sz="900" dirty="0" smtClean="0">
                    <a:solidFill>
                      <a:schemeClr val="bg1"/>
                    </a:solidFill>
                  </a:rPr>
                  <a:t>)</a:t>
                </a:r>
                <a:endParaRPr lang="fr-FR" sz="9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ZoneTexte 26"/>
              <p:cNvSpPr txBox="1"/>
              <p:nvPr/>
            </p:nvSpPr>
            <p:spPr>
              <a:xfrm>
                <a:off x="4571500" y="3799629"/>
                <a:ext cx="947213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900" dirty="0" smtClean="0">
                    <a:solidFill>
                      <a:schemeClr val="bg1"/>
                    </a:solidFill>
                  </a:rPr>
                  <a:t>P. </a:t>
                </a:r>
                <a:r>
                  <a:rPr lang="fr-FR" sz="900" dirty="0" err="1" smtClean="0">
                    <a:solidFill>
                      <a:schemeClr val="bg1"/>
                    </a:solidFill>
                  </a:rPr>
                  <a:t>Goebel</a:t>
                </a:r>
                <a:r>
                  <a:rPr lang="fr-FR" sz="900" dirty="0" smtClean="0">
                    <a:solidFill>
                      <a:schemeClr val="bg1"/>
                    </a:solidFill>
                  </a:rPr>
                  <a:t> (Total) </a:t>
                </a:r>
                <a:endParaRPr lang="fr-FR" sz="9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ZoneTexte 27"/>
              <p:cNvSpPr txBox="1"/>
              <p:nvPr/>
            </p:nvSpPr>
            <p:spPr>
              <a:xfrm>
                <a:off x="4545410" y="5462329"/>
                <a:ext cx="951440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900" dirty="0" smtClean="0">
                    <a:solidFill>
                      <a:schemeClr val="bg1"/>
                    </a:solidFill>
                  </a:rPr>
                  <a:t>J </a:t>
                </a:r>
                <a:r>
                  <a:rPr lang="fr-FR" sz="900" dirty="0" err="1" smtClean="0">
                    <a:solidFill>
                      <a:schemeClr val="bg1"/>
                    </a:solidFill>
                  </a:rPr>
                  <a:t>Pelin</a:t>
                </a:r>
                <a:r>
                  <a:rPr lang="fr-FR" sz="900" dirty="0" smtClean="0">
                    <a:solidFill>
                      <a:schemeClr val="bg1"/>
                    </a:solidFill>
                  </a:rPr>
                  <a:t>       (UIC) </a:t>
                </a:r>
                <a:endParaRPr lang="fr-FR" sz="9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" name="ZoneTexte 2"/>
          <p:cNvSpPr txBox="1"/>
          <p:nvPr/>
        </p:nvSpPr>
        <p:spPr>
          <a:xfrm>
            <a:off x="6809963" y="6487297"/>
            <a:ext cx="23634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 smtClean="0"/>
              <a:t>Comme ceux de la Science des Matériaux</a:t>
            </a:r>
            <a:r>
              <a:rPr lang="is-IS" sz="1100" i="1" dirty="0" smtClean="0"/>
              <a:t>…</a:t>
            </a:r>
            <a:endParaRPr lang="fr-FR" sz="1100" i="1" dirty="0"/>
          </a:p>
        </p:txBody>
      </p:sp>
    </p:spTree>
    <p:extLst>
      <p:ext uri="{BB962C8B-B14F-4D97-AF65-F5344CB8AC3E}">
        <p14:creationId xmlns:p14="http://schemas.microsoft.com/office/powerpoint/2010/main" val="231725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ceber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5428"/>
            <a:ext cx="9144000" cy="51435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04023" y="214353"/>
            <a:ext cx="90714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Qu’est-</a:t>
            </a:r>
            <a:r>
              <a:rPr lang="fr-FR" sz="2800" b="1" i="1" dirty="0">
                <a:solidFill>
                  <a:srgbClr val="800000"/>
                </a:solidFill>
                <a:latin typeface="Times New Roman"/>
                <a:cs typeface="Times New Roman"/>
              </a:rPr>
              <a:t>c</a:t>
            </a:r>
            <a:r>
              <a:rPr lang="fr-FR" sz="28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e qu’un matériau ? La partie visible d’un </a:t>
            </a:r>
            <a:r>
              <a:rPr lang="fr-FR" sz="2800" b="1" i="1" dirty="0">
                <a:solidFill>
                  <a:srgbClr val="800000"/>
                </a:solidFill>
                <a:latin typeface="Times New Roman"/>
                <a:cs typeface="Times New Roman"/>
              </a:rPr>
              <a:t>i</a:t>
            </a:r>
            <a:r>
              <a:rPr lang="fr-FR" sz="28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ceberg !</a:t>
            </a:r>
            <a:endParaRPr lang="fr-FR" sz="2800" b="1" i="1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183373" y="906089"/>
            <a:ext cx="8778650" cy="0"/>
          </a:xfrm>
          <a:prstGeom prst="line">
            <a:avLst/>
          </a:prstGeom>
          <a:ln w="3810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113572" y="960180"/>
            <a:ext cx="902338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 smtClean="0"/>
              <a:t>Il implique les interventions successives  des chimistes, des physiciens/ biologistes, des industriels et des économistes.</a:t>
            </a:r>
            <a:endParaRPr lang="fr-FR" sz="1500" dirty="0"/>
          </a:p>
        </p:txBody>
      </p:sp>
      <p:sp>
        <p:nvSpPr>
          <p:cNvPr id="13" name="ZoneTexte 12"/>
          <p:cNvSpPr txBox="1"/>
          <p:nvPr/>
        </p:nvSpPr>
        <p:spPr>
          <a:xfrm>
            <a:off x="183370" y="2019327"/>
            <a:ext cx="3604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i="1" dirty="0" smtClean="0">
                <a:solidFill>
                  <a:schemeClr val="bg1"/>
                </a:solidFill>
                <a:latin typeface="Arial"/>
                <a:cs typeface="Arial"/>
              </a:rPr>
              <a:t>Le matériau </a:t>
            </a:r>
            <a:r>
              <a:rPr lang="fr-FR" b="1" i="1" dirty="0" smtClean="0">
                <a:solidFill>
                  <a:schemeClr val="bg1"/>
                </a:solidFill>
                <a:latin typeface="Arial"/>
                <a:cs typeface="Arial"/>
              </a:rPr>
              <a:t>disponible</a:t>
            </a:r>
            <a:r>
              <a:rPr lang="fr-FR" sz="1600" b="1" i="1" dirty="0" smtClean="0">
                <a:solidFill>
                  <a:schemeClr val="bg1"/>
                </a:solidFill>
                <a:latin typeface="Arial"/>
                <a:cs typeface="Arial"/>
              </a:rPr>
              <a:t> pour tous</a:t>
            </a:r>
            <a:endParaRPr lang="fr-FR" sz="1600" b="1" i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2" name="Grouper 1"/>
          <p:cNvGrpSpPr/>
          <p:nvPr/>
        </p:nvGrpSpPr>
        <p:grpSpPr>
          <a:xfrm>
            <a:off x="366745" y="2709977"/>
            <a:ext cx="8419996" cy="3668819"/>
            <a:chOff x="366745" y="2709977"/>
            <a:chExt cx="8419996" cy="3668819"/>
          </a:xfrm>
        </p:grpSpPr>
        <p:sp>
          <p:nvSpPr>
            <p:cNvPr id="25" name="ZoneTexte 24"/>
            <p:cNvSpPr txBox="1"/>
            <p:nvPr/>
          </p:nvSpPr>
          <p:spPr>
            <a:xfrm>
              <a:off x="366745" y="5521457"/>
              <a:ext cx="336801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solidFill>
                    <a:schemeClr val="bg1"/>
                  </a:solidFill>
                  <a:latin typeface="Arial"/>
                  <a:cs typeface="Arial"/>
                </a:rPr>
                <a:t>Recherche académique</a:t>
              </a:r>
            </a:p>
            <a:p>
              <a:r>
                <a:rPr lang="fr-FR" sz="1400" dirty="0">
                  <a:solidFill>
                    <a:schemeClr val="bg1"/>
                  </a:solidFill>
                  <a:latin typeface="Arial"/>
                  <a:cs typeface="Arial"/>
                </a:rPr>
                <a:t>s</a:t>
              </a:r>
              <a:r>
                <a:rPr lang="fr-FR" sz="1400" dirty="0" smtClean="0">
                  <a:solidFill>
                    <a:schemeClr val="bg1"/>
                  </a:solidFill>
                  <a:latin typeface="Arial"/>
                  <a:cs typeface="Arial"/>
                </a:rPr>
                <a:t>ur le produit chimique et ses propriétés</a:t>
              </a:r>
            </a:p>
            <a:p>
              <a:r>
                <a:rPr lang="fr-FR" sz="1400" dirty="0" smtClean="0">
                  <a:solidFill>
                    <a:schemeClr val="bg1"/>
                  </a:solidFill>
                  <a:latin typeface="Arial"/>
                  <a:cs typeface="Arial"/>
                </a:rPr>
                <a:t>(chimie, physique, biologie) </a:t>
              </a:r>
              <a:endParaRPr lang="fr-FR" sz="14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366745" y="4748421"/>
              <a:ext cx="24802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solidFill>
                    <a:schemeClr val="bg1"/>
                  </a:solidFill>
                  <a:latin typeface="Arial"/>
                  <a:cs typeface="Arial"/>
                </a:rPr>
                <a:t>Recherche –développement;</a:t>
              </a:r>
            </a:p>
            <a:p>
              <a:r>
                <a:rPr lang="fr-FR" sz="1400" dirty="0">
                  <a:solidFill>
                    <a:schemeClr val="bg1"/>
                  </a:solidFill>
                  <a:latin typeface="Arial"/>
                  <a:cs typeface="Arial"/>
                </a:rPr>
                <a:t>o</a:t>
              </a:r>
              <a:r>
                <a:rPr lang="fr-FR" sz="1400" dirty="0" smtClean="0">
                  <a:solidFill>
                    <a:schemeClr val="bg1"/>
                  </a:solidFill>
                  <a:latin typeface="Arial"/>
                  <a:cs typeface="Arial"/>
                </a:rPr>
                <a:t>ptimisations, innovations.</a:t>
              </a: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366745" y="4122797"/>
              <a:ext cx="22108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solidFill>
                    <a:schemeClr val="bg1"/>
                  </a:solidFill>
                  <a:latin typeface="Arial"/>
                  <a:cs typeface="Arial"/>
                </a:rPr>
                <a:t>Production en unité pilote</a:t>
              </a:r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366745" y="3201183"/>
              <a:ext cx="29392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solidFill>
                    <a:schemeClr val="bg1"/>
                  </a:solidFill>
                  <a:latin typeface="Arial"/>
                  <a:cs typeface="Arial"/>
                </a:rPr>
                <a:t>Etudes économiques stratégiques;</a:t>
              </a:r>
            </a:p>
            <a:p>
              <a:r>
                <a:rPr lang="fr-FR" sz="1400" dirty="0">
                  <a:solidFill>
                    <a:schemeClr val="bg1"/>
                  </a:solidFill>
                  <a:latin typeface="Arial"/>
                  <a:cs typeface="Arial"/>
                </a:rPr>
                <a:t>r</a:t>
              </a:r>
              <a:r>
                <a:rPr lang="fr-FR" sz="1400" dirty="0" smtClean="0">
                  <a:solidFill>
                    <a:schemeClr val="bg1"/>
                  </a:solidFill>
                  <a:latin typeface="Arial"/>
                  <a:cs typeface="Arial"/>
                </a:rPr>
                <a:t>echerche de marchés</a:t>
              </a:r>
            </a:p>
          </p:txBody>
        </p:sp>
        <p:cxnSp>
          <p:nvCxnSpPr>
            <p:cNvPr id="30" name="Connecteur droit 29"/>
            <p:cNvCxnSpPr/>
            <p:nvPr/>
          </p:nvCxnSpPr>
          <p:spPr>
            <a:xfrm>
              <a:off x="366745" y="6336270"/>
              <a:ext cx="3885514" cy="0"/>
            </a:xfrm>
            <a:prstGeom prst="line">
              <a:avLst/>
            </a:prstGeom>
            <a:ln>
              <a:solidFill>
                <a:srgbClr val="FFFF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/>
          </p:nvCxnSpPr>
          <p:spPr>
            <a:xfrm>
              <a:off x="395037" y="5458920"/>
              <a:ext cx="3393309" cy="0"/>
            </a:xfrm>
            <a:prstGeom prst="line">
              <a:avLst/>
            </a:prstGeom>
            <a:ln>
              <a:solidFill>
                <a:srgbClr val="FFFF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/>
            <p:cNvCxnSpPr/>
            <p:nvPr/>
          </p:nvCxnSpPr>
          <p:spPr>
            <a:xfrm>
              <a:off x="366745" y="4581570"/>
              <a:ext cx="2736174" cy="0"/>
            </a:xfrm>
            <a:prstGeom prst="line">
              <a:avLst/>
            </a:prstGeom>
            <a:ln>
              <a:solidFill>
                <a:srgbClr val="FFFF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/>
          </p:nvCxnSpPr>
          <p:spPr>
            <a:xfrm>
              <a:off x="366745" y="3910170"/>
              <a:ext cx="6580498" cy="0"/>
            </a:xfrm>
            <a:prstGeom prst="line">
              <a:avLst/>
            </a:prstGeom>
            <a:ln>
              <a:solidFill>
                <a:srgbClr val="FFFF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/>
            <p:cNvCxnSpPr/>
            <p:nvPr/>
          </p:nvCxnSpPr>
          <p:spPr>
            <a:xfrm>
              <a:off x="366745" y="3060280"/>
              <a:ext cx="3008856" cy="0"/>
            </a:xfrm>
            <a:prstGeom prst="line">
              <a:avLst/>
            </a:prstGeom>
            <a:ln>
              <a:solidFill>
                <a:srgbClr val="FFFF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ZoneTexte 35"/>
            <p:cNvSpPr txBox="1"/>
            <p:nvPr/>
          </p:nvSpPr>
          <p:spPr>
            <a:xfrm>
              <a:off x="366745" y="2709977"/>
              <a:ext cx="30088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solidFill>
                    <a:schemeClr val="bg1"/>
                  </a:solidFill>
                  <a:latin typeface="Arial"/>
                  <a:cs typeface="Arial"/>
                </a:rPr>
                <a:t>Production industrielle (tonnes/jour)</a:t>
              </a:r>
            </a:p>
          </p:txBody>
        </p:sp>
        <p:cxnSp>
          <p:nvCxnSpPr>
            <p:cNvPr id="42" name="Connecteur droit avec flèche 41"/>
            <p:cNvCxnSpPr/>
            <p:nvPr/>
          </p:nvCxnSpPr>
          <p:spPr>
            <a:xfrm>
              <a:off x="4194153" y="3060280"/>
              <a:ext cx="7047" cy="3318516"/>
            </a:xfrm>
            <a:prstGeom prst="straightConnector1">
              <a:avLst/>
            </a:prstGeom>
            <a:ln>
              <a:solidFill>
                <a:srgbClr val="0CFF1A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ZoneTexte 43"/>
            <p:cNvSpPr txBox="1"/>
            <p:nvPr/>
          </p:nvSpPr>
          <p:spPr>
            <a:xfrm>
              <a:off x="4269891" y="4352324"/>
              <a:ext cx="13427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i="1" dirty="0" smtClean="0">
                  <a:solidFill>
                    <a:srgbClr val="0CFF1A"/>
                  </a:solidFill>
                  <a:latin typeface="Arial"/>
                  <a:cs typeface="Arial"/>
                </a:rPr>
                <a:t>7 – 10 ans</a:t>
              </a:r>
              <a:endParaRPr lang="fr-FR" b="1" i="1" dirty="0">
                <a:solidFill>
                  <a:srgbClr val="0CFF1A"/>
                </a:solidFill>
                <a:latin typeface="Arial"/>
                <a:cs typeface="Arial"/>
              </a:endParaRPr>
            </a:p>
          </p:txBody>
        </p:sp>
        <p:grpSp>
          <p:nvGrpSpPr>
            <p:cNvPr id="7" name="Grouper 6"/>
            <p:cNvGrpSpPr/>
            <p:nvPr/>
          </p:nvGrpSpPr>
          <p:grpSpPr>
            <a:xfrm>
              <a:off x="6864868" y="3896440"/>
              <a:ext cx="446216" cy="2426100"/>
              <a:chOff x="6727568" y="3910170"/>
              <a:chExt cx="446216" cy="2426100"/>
            </a:xfrm>
          </p:grpSpPr>
          <p:sp>
            <p:nvSpPr>
              <p:cNvPr id="5" name="Rectangle avec flèche vers la droite 4"/>
              <p:cNvSpPr/>
              <p:nvPr/>
            </p:nvSpPr>
            <p:spPr>
              <a:xfrm>
                <a:off x="6727568" y="3910170"/>
                <a:ext cx="116703" cy="2426100"/>
              </a:xfrm>
              <a:prstGeom prst="rightArrowCallou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" name="Flèche vers la droite 5"/>
              <p:cNvSpPr/>
              <p:nvPr/>
            </p:nvSpPr>
            <p:spPr>
              <a:xfrm>
                <a:off x="6727568" y="5011351"/>
                <a:ext cx="446216" cy="199081"/>
              </a:xfrm>
              <a:prstGeom prst="rightArrow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8" name="ZoneTexte 7"/>
            <p:cNvSpPr txBox="1"/>
            <p:nvPr/>
          </p:nvSpPr>
          <p:spPr>
            <a:xfrm>
              <a:off x="7244332" y="4819134"/>
              <a:ext cx="1542409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 smtClean="0">
                  <a:solidFill>
                    <a:srgbClr val="FFFF00"/>
                  </a:solidFill>
                </a:rPr>
                <a:t>Ma conférence</a:t>
              </a:r>
            </a:p>
            <a:p>
              <a:pPr algn="ctr"/>
              <a:r>
                <a:rPr lang="fr-FR" sz="1600" dirty="0">
                  <a:solidFill>
                    <a:srgbClr val="FFFF00"/>
                  </a:solidFill>
                </a:rPr>
                <a:t>d</a:t>
              </a:r>
              <a:r>
                <a:rPr lang="fr-FR" sz="1600" dirty="0" smtClean="0">
                  <a:solidFill>
                    <a:srgbClr val="FFFF00"/>
                  </a:solidFill>
                </a:rPr>
                <a:t>e cet après-midi</a:t>
              </a:r>
              <a:endParaRPr lang="fr-FR" sz="1600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9483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524926" y="1092081"/>
            <a:ext cx="3392878" cy="5274856"/>
          </a:xfrm>
          <a:prstGeom prst="rect">
            <a:avLst/>
          </a:prstGeom>
          <a:solidFill>
            <a:srgbClr val="AB5F5A"/>
          </a:solidFill>
          <a:ln>
            <a:solidFill>
              <a:srgbClr val="000000"/>
            </a:solidFill>
          </a:ln>
          <a:effectLst>
            <a:reflection blurRad="12700" stA="20000" endPos="35000" dist="63500" dir="5400000" sy="-100000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6" name="Image 35" descr="Graphène 3.pdf"/>
          <p:cNvPicPr>
            <a:picLocks noChangeAspect="1"/>
          </p:cNvPicPr>
          <p:nvPr/>
        </p:nvPicPr>
        <p:blipFill>
          <a:blip r:embed="rId2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26" y="3269913"/>
            <a:ext cx="3392878" cy="309702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176682" y="2585427"/>
            <a:ext cx="484030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Les matériaux à </a:t>
            </a:r>
          </a:p>
          <a:p>
            <a:pPr algn="ctr"/>
            <a:r>
              <a:rPr lang="fr-FR" sz="3600" b="1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différentes échelles; </a:t>
            </a:r>
          </a:p>
          <a:p>
            <a:pPr algn="ctr"/>
            <a:r>
              <a:rPr lang="fr-FR" sz="3600" b="1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blocages actuels et défis</a:t>
            </a:r>
            <a:endParaRPr lang="fr-FR" sz="3600" b="1" i="1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0" y="103793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194735" y="6493921"/>
            <a:ext cx="42782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Séance de travail de l’Académie Lorraine des Sciences</a:t>
            </a:r>
            <a:endParaRPr lang="fr-FR" sz="1400" b="1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6756654" y="6502382"/>
            <a:ext cx="2142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Nancy, 18 décembre 2016</a:t>
            </a:r>
            <a:endParaRPr lang="fr-FR" sz="1400" b="1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cxnSp>
        <p:nvCxnSpPr>
          <p:cNvPr id="34" name="Connecteur droit 33"/>
          <p:cNvCxnSpPr/>
          <p:nvPr/>
        </p:nvCxnSpPr>
        <p:spPr>
          <a:xfrm>
            <a:off x="-6" y="6485446"/>
            <a:ext cx="91440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7063895" y="5509046"/>
            <a:ext cx="179192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Gérard FEREY,</a:t>
            </a:r>
          </a:p>
          <a:p>
            <a:pPr algn="ctr"/>
            <a:r>
              <a:rPr lang="fr-FR" sz="16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d</a:t>
            </a:r>
            <a:r>
              <a:rPr lang="fr-FR" sz="1600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e l’Institut.</a:t>
            </a:r>
            <a:endParaRPr lang="fr-FR" sz="1600" i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37" name="Image 36" descr="MIL-101 cage 28 centrée.JPG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24" y="1269888"/>
            <a:ext cx="2292212" cy="2447664"/>
          </a:xfrm>
          <a:prstGeom prst="rect">
            <a:avLst/>
          </a:prstGeom>
        </p:spPr>
      </p:pic>
      <p:pic>
        <p:nvPicPr>
          <p:cNvPr id="38" name="Image 37" descr="semi-conducteurs.jpg"/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653" y="5020578"/>
            <a:ext cx="1693149" cy="134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738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ceber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5428"/>
            <a:ext cx="9144000" cy="51435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19495" y="5977855"/>
            <a:ext cx="2080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  <a:latin typeface="Arial"/>
                <a:cs typeface="Arial"/>
              </a:rPr>
              <a:t>Recherche académique</a:t>
            </a:r>
          </a:p>
          <a:p>
            <a:r>
              <a:rPr lang="fr-FR" sz="1400" dirty="0">
                <a:solidFill>
                  <a:schemeClr val="bg1"/>
                </a:solidFill>
                <a:latin typeface="Arial"/>
                <a:cs typeface="Arial"/>
              </a:rPr>
              <a:t>s</a:t>
            </a:r>
            <a:r>
              <a:rPr lang="fr-FR" sz="1400" dirty="0" smtClean="0">
                <a:solidFill>
                  <a:schemeClr val="bg1"/>
                </a:solidFill>
                <a:latin typeface="Arial"/>
                <a:cs typeface="Arial"/>
              </a:rPr>
              <a:t>ur le produit chimique</a:t>
            </a:r>
            <a:endParaRPr lang="fr-FR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19495" y="5397251"/>
            <a:ext cx="18413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  <a:latin typeface="Arial"/>
                <a:cs typeface="Arial"/>
              </a:rPr>
              <a:t>Etude de la structure</a:t>
            </a:r>
          </a:p>
          <a:p>
            <a:r>
              <a:rPr lang="fr-FR" sz="1400" dirty="0">
                <a:solidFill>
                  <a:schemeClr val="bg1"/>
                </a:solidFill>
                <a:latin typeface="Arial"/>
                <a:cs typeface="Arial"/>
              </a:rPr>
              <a:t>c</a:t>
            </a:r>
            <a:r>
              <a:rPr lang="fr-FR" sz="1400" dirty="0" smtClean="0">
                <a:solidFill>
                  <a:schemeClr val="bg1"/>
                </a:solidFill>
                <a:latin typeface="Arial"/>
                <a:cs typeface="Arial"/>
              </a:rPr>
              <a:t>ristalline du produit</a:t>
            </a:r>
            <a:endParaRPr lang="fr-FR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19495" y="4775351"/>
            <a:ext cx="21606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  <a:latin typeface="Arial"/>
                <a:cs typeface="Arial"/>
              </a:rPr>
              <a:t>Caractérisation physique</a:t>
            </a:r>
          </a:p>
          <a:p>
            <a:r>
              <a:rPr lang="fr-FR" sz="1400" dirty="0">
                <a:solidFill>
                  <a:schemeClr val="bg1"/>
                </a:solidFill>
                <a:latin typeface="Arial"/>
                <a:cs typeface="Arial"/>
              </a:rPr>
              <a:t>d</a:t>
            </a:r>
            <a:r>
              <a:rPr lang="fr-FR" sz="1400" dirty="0" smtClean="0">
                <a:solidFill>
                  <a:schemeClr val="bg1"/>
                </a:solidFill>
                <a:latin typeface="Arial"/>
                <a:cs typeface="Arial"/>
              </a:rPr>
              <a:t>e ses propriétés</a:t>
            </a:r>
            <a:endParaRPr lang="fr-FR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19495" y="4132803"/>
            <a:ext cx="20505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  <a:latin typeface="Arial"/>
                <a:cs typeface="Arial"/>
              </a:rPr>
              <a:t>Etude de ses stabilités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Arial"/>
                <a:cs typeface="Arial"/>
              </a:rPr>
              <a:t>(température, humidité)</a:t>
            </a:r>
            <a:endParaRPr lang="fr-FR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19495" y="3531551"/>
            <a:ext cx="2440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  <a:latin typeface="Arial"/>
                <a:cs typeface="Arial"/>
              </a:rPr>
              <a:t>Recherche  des applications</a:t>
            </a:r>
          </a:p>
          <a:p>
            <a:r>
              <a:rPr lang="fr-FR" sz="1400" dirty="0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fr-FR" sz="1400" dirty="0" smtClean="0">
                <a:solidFill>
                  <a:schemeClr val="bg1"/>
                </a:solidFill>
                <a:latin typeface="Arial"/>
                <a:cs typeface="Arial"/>
              </a:rPr>
              <a:t>ossibles de ses propriétés</a:t>
            </a:r>
            <a:endParaRPr lang="fr-FR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19495" y="3105807"/>
            <a:ext cx="22502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  <a:latin typeface="Arial"/>
                <a:cs typeface="Arial"/>
              </a:rPr>
              <a:t>Mise en forme et </a:t>
            </a:r>
            <a:r>
              <a:rPr lang="fr-FR" sz="1400" dirty="0" err="1" smtClean="0">
                <a:solidFill>
                  <a:schemeClr val="bg1"/>
                </a:solidFill>
                <a:latin typeface="Arial"/>
                <a:cs typeface="Arial"/>
              </a:rPr>
              <a:t>scale</a:t>
            </a:r>
            <a:r>
              <a:rPr lang="fr-FR" sz="1400" dirty="0" smtClean="0">
                <a:solidFill>
                  <a:schemeClr val="bg1"/>
                </a:solidFill>
                <a:latin typeface="Arial"/>
                <a:cs typeface="Arial"/>
              </a:rPr>
              <a:t>-up</a:t>
            </a:r>
            <a:endParaRPr lang="fr-FR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76298" y="214353"/>
            <a:ext cx="7106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Un matériau ? La partie visible d’un </a:t>
            </a:r>
            <a:r>
              <a:rPr lang="fr-FR" sz="2800" b="1" i="1" dirty="0">
                <a:solidFill>
                  <a:srgbClr val="800000"/>
                </a:solidFill>
                <a:latin typeface="Times New Roman"/>
                <a:cs typeface="Times New Roman"/>
              </a:rPr>
              <a:t>i</a:t>
            </a:r>
            <a:r>
              <a:rPr lang="fr-FR" sz="28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ceberg !</a:t>
            </a:r>
            <a:endParaRPr lang="fr-FR" sz="2800" b="1" i="1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183373" y="906089"/>
            <a:ext cx="8778650" cy="0"/>
          </a:xfrm>
          <a:prstGeom prst="line">
            <a:avLst/>
          </a:prstGeom>
          <a:ln w="3810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113572" y="960180"/>
            <a:ext cx="902338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 smtClean="0"/>
              <a:t>Il implique les interventions successives  des chimistes, des physiciens/ biologistes, des industriels et des économistes.</a:t>
            </a:r>
            <a:endParaRPr lang="fr-FR" sz="1500" dirty="0"/>
          </a:p>
        </p:txBody>
      </p:sp>
      <p:sp>
        <p:nvSpPr>
          <p:cNvPr id="13" name="ZoneTexte 12"/>
          <p:cNvSpPr txBox="1"/>
          <p:nvPr/>
        </p:nvSpPr>
        <p:spPr>
          <a:xfrm>
            <a:off x="183370" y="2019327"/>
            <a:ext cx="3604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i="1" dirty="0" smtClean="0">
                <a:solidFill>
                  <a:schemeClr val="bg1"/>
                </a:solidFill>
                <a:latin typeface="Arial"/>
                <a:cs typeface="Arial"/>
              </a:rPr>
              <a:t>Le matériau </a:t>
            </a:r>
            <a:r>
              <a:rPr lang="fr-FR" b="1" i="1" dirty="0" smtClean="0">
                <a:solidFill>
                  <a:schemeClr val="bg1"/>
                </a:solidFill>
                <a:latin typeface="Arial"/>
                <a:cs typeface="Arial"/>
              </a:rPr>
              <a:t>disponible</a:t>
            </a:r>
            <a:r>
              <a:rPr lang="fr-FR" sz="1600" b="1" i="1" dirty="0" smtClean="0">
                <a:solidFill>
                  <a:schemeClr val="bg1"/>
                </a:solidFill>
                <a:latin typeface="Arial"/>
                <a:cs typeface="Arial"/>
              </a:rPr>
              <a:t> pour tous</a:t>
            </a:r>
            <a:endParaRPr lang="fr-FR" sz="1600" b="1" i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17020" y="2711035"/>
            <a:ext cx="28495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  <a:latin typeface="Arial"/>
                <a:cs typeface="Arial"/>
              </a:rPr>
              <a:t>Etudes de rentabilité économique</a:t>
            </a:r>
            <a:endParaRPr lang="fr-FR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6" name="Image 15" descr="Poudr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247" y="5848913"/>
            <a:ext cx="932489" cy="699367"/>
          </a:xfrm>
          <a:prstGeom prst="rect">
            <a:avLst/>
          </a:prstGeom>
        </p:spPr>
      </p:pic>
      <p:pic>
        <p:nvPicPr>
          <p:cNvPr id="17" name="Image 16" descr="MIL-1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113" y="5298571"/>
            <a:ext cx="948099" cy="933878"/>
          </a:xfrm>
          <a:prstGeom prst="rect">
            <a:avLst/>
          </a:prstGeom>
        </p:spPr>
      </p:pic>
      <p:pic>
        <p:nvPicPr>
          <p:cNvPr id="19" name="Image 18" descr="RMN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752" y="4667002"/>
            <a:ext cx="1190209" cy="871600"/>
          </a:xfrm>
          <a:prstGeom prst="rect">
            <a:avLst/>
          </a:prstGeom>
        </p:spPr>
      </p:pic>
      <p:pic>
        <p:nvPicPr>
          <p:cNvPr id="20" name="Image 19" descr="Pluie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405" y="4201284"/>
            <a:ext cx="877617" cy="644036"/>
          </a:xfrm>
          <a:prstGeom prst="rect">
            <a:avLst/>
          </a:prstGeom>
        </p:spPr>
      </p:pic>
      <p:pic>
        <p:nvPicPr>
          <p:cNvPr id="21" name="Image 20" descr="Soleil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366" y="4202729"/>
            <a:ext cx="760392" cy="643409"/>
          </a:xfrm>
          <a:prstGeom prst="rect">
            <a:avLst/>
          </a:prstGeom>
        </p:spPr>
      </p:pic>
      <p:pic>
        <p:nvPicPr>
          <p:cNvPr id="22" name="Image 21" descr="semi-conducteurs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069" y="3749680"/>
            <a:ext cx="836879" cy="665470"/>
          </a:xfrm>
          <a:prstGeom prst="rect">
            <a:avLst/>
          </a:prstGeom>
        </p:spPr>
      </p:pic>
      <p:graphicFrame>
        <p:nvGraphicFramePr>
          <p:cNvPr id="2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9299389"/>
              </p:ext>
            </p:extLst>
          </p:nvPr>
        </p:nvGraphicFramePr>
        <p:xfrm>
          <a:off x="7520686" y="2915875"/>
          <a:ext cx="1328707" cy="11388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Photo Editor Photo" r:id="rId10" imgW="8783276" imgH="5847619" progId="MSPhotoEd.3">
                  <p:embed/>
                </p:oleObj>
              </mc:Choice>
              <mc:Fallback>
                <p:oleObj name="Photo Editor Photo" r:id="rId10" imgW="8783276" imgH="584761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0914" r="1677"/>
                      <a:stretch>
                        <a:fillRect/>
                      </a:stretch>
                    </p:blipFill>
                    <p:spPr bwMode="auto">
                      <a:xfrm>
                        <a:off x="7520686" y="2915875"/>
                        <a:ext cx="1328707" cy="1138895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Connecteur droit 14"/>
          <p:cNvCxnSpPr/>
          <p:nvPr/>
        </p:nvCxnSpPr>
        <p:spPr>
          <a:xfrm>
            <a:off x="2231111" y="5731398"/>
            <a:ext cx="5265351" cy="0"/>
          </a:xfrm>
          <a:prstGeom prst="line">
            <a:avLst/>
          </a:prstGeom>
          <a:ln>
            <a:solidFill>
              <a:srgbClr val="FFFF00"/>
            </a:solidFill>
            <a:prstDash val="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>
            <a:off x="2644381" y="4551988"/>
            <a:ext cx="4645567" cy="0"/>
          </a:xfrm>
          <a:prstGeom prst="line">
            <a:avLst/>
          </a:prstGeom>
          <a:ln>
            <a:solidFill>
              <a:srgbClr val="FFFF00"/>
            </a:solidFill>
            <a:prstDash val="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>
            <a:off x="2869705" y="3310793"/>
            <a:ext cx="4582332" cy="49445"/>
          </a:xfrm>
          <a:prstGeom prst="line">
            <a:avLst/>
          </a:prstGeom>
          <a:ln>
            <a:solidFill>
              <a:srgbClr val="FFFF00"/>
            </a:solidFill>
            <a:prstDash val="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5814477"/>
              </p:ext>
            </p:extLst>
          </p:nvPr>
        </p:nvGraphicFramePr>
        <p:xfrm>
          <a:off x="6552035" y="2943894"/>
          <a:ext cx="479401" cy="707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Photo Editor Photo" r:id="rId12" imgW="5847619" imgH="8640381" progId="MSPhotoEd.3">
                  <p:embed/>
                </p:oleObj>
              </mc:Choice>
              <mc:Fallback>
                <p:oleObj name="Photo Editor Photo" r:id="rId12" imgW="5847619" imgH="864038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2035" y="2943894"/>
                        <a:ext cx="479401" cy="707455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0" name="Connecteur droit 29"/>
          <p:cNvCxnSpPr/>
          <p:nvPr/>
        </p:nvCxnSpPr>
        <p:spPr>
          <a:xfrm>
            <a:off x="2982136" y="3935508"/>
            <a:ext cx="3470933" cy="0"/>
          </a:xfrm>
          <a:prstGeom prst="line">
            <a:avLst/>
          </a:prstGeom>
          <a:ln>
            <a:solidFill>
              <a:srgbClr val="FFFF00"/>
            </a:solidFill>
            <a:prstDash val="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>
            <a:off x="2592201" y="5124523"/>
            <a:ext cx="3470933" cy="0"/>
          </a:xfrm>
          <a:prstGeom prst="line">
            <a:avLst/>
          </a:prstGeom>
          <a:ln>
            <a:solidFill>
              <a:srgbClr val="FFFF00"/>
            </a:solidFill>
            <a:prstDash val="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>
            <a:off x="2648491" y="6265483"/>
            <a:ext cx="3470933" cy="0"/>
          </a:xfrm>
          <a:prstGeom prst="line">
            <a:avLst/>
          </a:prstGeom>
          <a:ln>
            <a:solidFill>
              <a:srgbClr val="FFFF00"/>
            </a:solidFill>
            <a:prstDash val="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6406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91398" y="85288"/>
            <a:ext cx="43584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Avec une telle démarche</a:t>
            </a:r>
            <a:r>
              <a:rPr lang="is-IS" sz="28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….</a:t>
            </a:r>
            <a:endParaRPr lang="fr-FR" sz="2800" b="1" i="1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cxnSp>
        <p:nvCxnSpPr>
          <p:cNvPr id="3" name="Connecteur droit 2"/>
          <p:cNvCxnSpPr/>
          <p:nvPr/>
        </p:nvCxnSpPr>
        <p:spPr>
          <a:xfrm>
            <a:off x="198473" y="777024"/>
            <a:ext cx="8778650" cy="0"/>
          </a:xfrm>
          <a:prstGeom prst="line">
            <a:avLst/>
          </a:prstGeom>
          <a:ln w="3810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139985" y="981673"/>
            <a:ext cx="8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U</a:t>
            </a:r>
            <a:r>
              <a:rPr lang="fr-FR" dirty="0" smtClean="0"/>
              <a:t>n produit chimique, qu’il soit ancien ou nouveau, devient, avec l’innovation rentable associée :</a:t>
            </a:r>
            <a:endParaRPr lang="fr-FR" dirty="0"/>
          </a:p>
        </p:txBody>
      </p:sp>
      <p:grpSp>
        <p:nvGrpSpPr>
          <p:cNvPr id="28" name="Grouper 27"/>
          <p:cNvGrpSpPr/>
          <p:nvPr/>
        </p:nvGrpSpPr>
        <p:grpSpPr>
          <a:xfrm>
            <a:off x="76172" y="1702458"/>
            <a:ext cx="9105603" cy="4776834"/>
            <a:chOff x="76172" y="1702458"/>
            <a:chExt cx="9105603" cy="4776834"/>
          </a:xfrm>
        </p:grpSpPr>
        <p:sp>
          <p:nvSpPr>
            <p:cNvPr id="5" name="ZoneTexte 4"/>
            <p:cNvSpPr txBox="1"/>
            <p:nvPr/>
          </p:nvSpPr>
          <p:spPr>
            <a:xfrm>
              <a:off x="455775" y="1702458"/>
              <a:ext cx="478040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b="1" i="1" dirty="0" smtClean="0">
                  <a:latin typeface="Times New Roman"/>
                  <a:cs typeface="Times New Roman"/>
                </a:rPr>
                <a:t>Un matériau </a:t>
              </a:r>
              <a:r>
                <a:rPr lang="fr-FR" sz="3200" b="1" i="1" u="sng" dirty="0" smtClean="0">
                  <a:latin typeface="Times New Roman"/>
                  <a:cs typeface="Times New Roman"/>
                </a:rPr>
                <a:t>dédié</a:t>
              </a:r>
              <a:r>
                <a:rPr lang="fr-FR" sz="3200" b="1" i="1" dirty="0" smtClean="0">
                  <a:latin typeface="Times New Roman"/>
                  <a:cs typeface="Times New Roman"/>
                </a:rPr>
                <a:t> pour</a:t>
              </a:r>
              <a:r>
                <a:rPr lang="is-IS" sz="3200" b="1" i="1" dirty="0" smtClean="0">
                  <a:latin typeface="Times New Roman"/>
                  <a:cs typeface="Times New Roman"/>
                </a:rPr>
                <a:t>…</a:t>
              </a:r>
              <a:endParaRPr lang="fr-FR" sz="3200" b="1" i="1" dirty="0">
                <a:latin typeface="Times New Roman"/>
                <a:cs typeface="Times New Roman"/>
              </a:endParaRPr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455775" y="4237027"/>
              <a:ext cx="8726000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b="1" i="1" dirty="0" smtClean="0">
                  <a:latin typeface="Times New Roman"/>
                  <a:cs typeface="Times New Roman"/>
                </a:rPr>
                <a:t>Ou un matériau multifonctionnel pour, </a:t>
              </a:r>
              <a:r>
                <a:rPr lang="fr-FR" sz="3200" b="1" i="1" u="sng" dirty="0" smtClean="0">
                  <a:latin typeface="Times New Roman"/>
                  <a:cs typeface="Times New Roman"/>
                </a:rPr>
                <a:t>à la fois</a:t>
              </a:r>
              <a:r>
                <a:rPr lang="is-IS" sz="3200" b="1" i="1" dirty="0" smtClean="0">
                  <a:latin typeface="Times New Roman"/>
                  <a:cs typeface="Times New Roman"/>
                </a:rPr>
                <a:t>…</a:t>
              </a:r>
              <a:endParaRPr lang="fr-FR" sz="3200" b="1" i="1" dirty="0">
                <a:latin typeface="Times New Roman"/>
                <a:cs typeface="Times New Roman"/>
              </a:endParaRP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455775" y="5254417"/>
              <a:ext cx="611470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b="1" i="1" dirty="0" smtClean="0">
                  <a:latin typeface="Times New Roman"/>
                  <a:cs typeface="Times New Roman"/>
                </a:rPr>
                <a:t>Ou encore un biomatériau pour</a:t>
              </a:r>
              <a:r>
                <a:rPr lang="is-IS" sz="3200" b="1" i="1" dirty="0" smtClean="0">
                  <a:latin typeface="Times New Roman"/>
                  <a:cs typeface="Times New Roman"/>
                </a:rPr>
                <a:t>…</a:t>
              </a:r>
              <a:endParaRPr lang="fr-FR" sz="3200" b="1" i="1" dirty="0">
                <a:latin typeface="Times New Roman"/>
                <a:cs typeface="Times New Roman"/>
              </a:endParaRPr>
            </a:p>
          </p:txBody>
        </p:sp>
        <p:sp>
          <p:nvSpPr>
            <p:cNvPr id="21" name="Ellipse 20"/>
            <p:cNvSpPr/>
            <p:nvPr/>
          </p:nvSpPr>
          <p:spPr>
            <a:xfrm>
              <a:off x="5977386" y="2711621"/>
              <a:ext cx="1196401" cy="6399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Ellipse 21"/>
            <p:cNvSpPr/>
            <p:nvPr/>
          </p:nvSpPr>
          <p:spPr>
            <a:xfrm>
              <a:off x="4354397" y="2711621"/>
              <a:ext cx="1501336" cy="639922"/>
            </a:xfrm>
            <a:prstGeom prst="ellipse">
              <a:avLst/>
            </a:prstGeom>
            <a:solidFill>
              <a:srgbClr val="CCFFC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Ellipse 22"/>
            <p:cNvSpPr/>
            <p:nvPr/>
          </p:nvSpPr>
          <p:spPr>
            <a:xfrm>
              <a:off x="7328254" y="2704756"/>
              <a:ext cx="1397508" cy="639922"/>
            </a:xfrm>
            <a:prstGeom prst="ellipse">
              <a:avLst/>
            </a:prstGeom>
            <a:solidFill>
              <a:srgbClr val="A8FFFE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Ellipse 19"/>
            <p:cNvSpPr/>
            <p:nvPr/>
          </p:nvSpPr>
          <p:spPr>
            <a:xfrm>
              <a:off x="1743686" y="2740451"/>
              <a:ext cx="928460" cy="63992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Ellipse 18"/>
            <p:cNvSpPr/>
            <p:nvPr/>
          </p:nvSpPr>
          <p:spPr>
            <a:xfrm>
              <a:off x="2831096" y="2740451"/>
              <a:ext cx="1397508" cy="639922"/>
            </a:xfrm>
            <a:prstGeom prst="ellipse">
              <a:avLst/>
            </a:prstGeom>
            <a:solidFill>
              <a:srgbClr val="E6C9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Ellipse 17"/>
            <p:cNvSpPr/>
            <p:nvPr/>
          </p:nvSpPr>
          <p:spPr>
            <a:xfrm>
              <a:off x="303406" y="2704756"/>
              <a:ext cx="1302975" cy="63992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303406" y="2821458"/>
              <a:ext cx="13519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latin typeface="Arial"/>
                  <a:cs typeface="Arial"/>
                </a:rPr>
                <a:t>l</a:t>
              </a:r>
              <a:r>
                <a:rPr lang="fr-FR" sz="1400" b="1" dirty="0" smtClean="0">
                  <a:latin typeface="Arial"/>
                  <a:cs typeface="Arial"/>
                </a:rPr>
                <a:t>’électronique</a:t>
              </a:r>
              <a:endParaRPr lang="fr-FR" sz="1400" b="1" dirty="0">
                <a:latin typeface="Arial"/>
                <a:cs typeface="Arial"/>
              </a:endParaRP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2834018" y="2821458"/>
              <a:ext cx="14220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b="1" dirty="0">
                  <a:latin typeface="Arial"/>
                  <a:cs typeface="Arial"/>
                </a:rPr>
                <a:t>l</a:t>
              </a:r>
              <a:r>
                <a:rPr lang="fr-FR" sz="1400" b="1" dirty="0" smtClean="0">
                  <a:latin typeface="Arial"/>
                  <a:cs typeface="Arial"/>
                </a:rPr>
                <a:t>es économies</a:t>
              </a:r>
            </a:p>
            <a:p>
              <a:pPr algn="ctr"/>
              <a:r>
                <a:rPr lang="fr-FR" sz="1400" b="1" dirty="0">
                  <a:latin typeface="Arial"/>
                  <a:cs typeface="Arial"/>
                </a:rPr>
                <a:t>d</a:t>
              </a:r>
              <a:r>
                <a:rPr lang="fr-FR" sz="1400" b="1" dirty="0" smtClean="0">
                  <a:latin typeface="Arial"/>
                  <a:cs typeface="Arial"/>
                </a:rPr>
                <a:t>’énergie</a:t>
              </a:r>
              <a:endParaRPr lang="fr-FR" sz="1400" b="1" dirty="0">
                <a:latin typeface="Arial"/>
                <a:cs typeface="Arial"/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4255017" y="2821458"/>
              <a:ext cx="16674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latin typeface="Arial"/>
                  <a:cs typeface="Arial"/>
                </a:rPr>
                <a:t>l</a:t>
              </a:r>
              <a:r>
                <a:rPr lang="fr-FR" sz="1400" b="1" dirty="0" smtClean="0">
                  <a:latin typeface="Arial"/>
                  <a:cs typeface="Arial"/>
                </a:rPr>
                <a:t>’environnement</a:t>
              </a:r>
            </a:p>
            <a:p>
              <a:pPr algn="ctr"/>
              <a:r>
                <a:rPr lang="fr-FR" sz="1400" b="1" dirty="0" smtClean="0">
                  <a:latin typeface="Arial"/>
                  <a:cs typeface="Arial"/>
                </a:rPr>
                <a:t>durable</a:t>
              </a:r>
              <a:endParaRPr lang="fr-FR" sz="1400" b="1" dirty="0">
                <a:latin typeface="Arial"/>
                <a:cs typeface="Arial"/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5981344" y="2862648"/>
              <a:ext cx="12127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solidFill>
                    <a:schemeClr val="bg1"/>
                  </a:solidFill>
                  <a:latin typeface="Arial"/>
                  <a:cs typeface="Arial"/>
                </a:rPr>
                <a:t>l</a:t>
              </a:r>
              <a:r>
                <a:rPr lang="fr-FR" sz="1400" b="1" dirty="0" smtClean="0">
                  <a:solidFill>
                    <a:schemeClr val="bg1"/>
                  </a:solidFill>
                  <a:latin typeface="Arial"/>
                  <a:cs typeface="Arial"/>
                </a:rPr>
                <a:t>e recyclage</a:t>
              </a:r>
              <a:endParaRPr lang="fr-FR" sz="1400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1743686" y="2876378"/>
              <a:ext cx="9284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latin typeface="Arial"/>
                  <a:cs typeface="Arial"/>
                </a:rPr>
                <a:t>l</a:t>
              </a:r>
              <a:r>
                <a:rPr lang="fr-FR" sz="1400" b="1" dirty="0" smtClean="0">
                  <a:latin typeface="Arial"/>
                  <a:cs typeface="Arial"/>
                </a:rPr>
                <a:t>’énergie</a:t>
              </a:r>
              <a:endParaRPr lang="fr-FR" sz="1400" b="1" dirty="0">
                <a:latin typeface="Arial"/>
                <a:cs typeface="Arial"/>
              </a:endParaRP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7314524" y="2850288"/>
              <a:ext cx="14714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 smtClean="0">
                  <a:latin typeface="Arial"/>
                  <a:cs typeface="Arial"/>
                </a:rPr>
                <a:t>l</a:t>
              </a:r>
              <a:r>
                <a:rPr lang="fr-FR" sz="1400" b="1" dirty="0">
                  <a:latin typeface="Arial"/>
                  <a:cs typeface="Arial"/>
                </a:rPr>
                <a:t>a</a:t>
              </a:r>
              <a:r>
                <a:rPr lang="fr-FR" sz="1400" b="1" dirty="0" smtClean="0">
                  <a:latin typeface="Arial"/>
                  <a:cs typeface="Arial"/>
                </a:rPr>
                <a:t> construction</a:t>
              </a:r>
              <a:endParaRPr lang="fr-FR" sz="1400" b="1" dirty="0">
                <a:latin typeface="Arial"/>
                <a:cs typeface="Arial"/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6463265" y="5476496"/>
              <a:ext cx="8532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 smtClean="0">
                  <a:latin typeface="Arial"/>
                  <a:cs typeface="Arial"/>
                </a:rPr>
                <a:t>l</a:t>
              </a:r>
              <a:r>
                <a:rPr lang="fr-FR" sz="1400" b="1" dirty="0">
                  <a:latin typeface="Arial"/>
                  <a:cs typeface="Arial"/>
                </a:rPr>
                <a:t>a</a:t>
              </a:r>
              <a:r>
                <a:rPr lang="fr-FR" sz="1400" b="1" dirty="0" smtClean="0">
                  <a:latin typeface="Arial"/>
                  <a:cs typeface="Arial"/>
                </a:rPr>
                <a:t> santé</a:t>
              </a:r>
              <a:endParaRPr lang="fr-FR" sz="1400" b="1" dirty="0">
                <a:latin typeface="Arial"/>
                <a:cs typeface="Arial"/>
              </a:endParaRPr>
            </a:p>
          </p:txBody>
        </p:sp>
        <p:cxnSp>
          <p:nvCxnSpPr>
            <p:cNvPr id="26" name="Connecteur droit avec flèche 25"/>
            <p:cNvCxnSpPr>
              <a:endCxn id="18" idx="7"/>
            </p:cNvCxnSpPr>
            <p:nvPr/>
          </p:nvCxnSpPr>
          <p:spPr>
            <a:xfrm flipH="1">
              <a:off x="1415565" y="2287234"/>
              <a:ext cx="2938832" cy="511236"/>
            </a:xfrm>
            <a:prstGeom prst="straightConnector1">
              <a:avLst/>
            </a:prstGeom>
            <a:ln>
              <a:solidFill>
                <a:srgbClr val="008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/>
            <p:cNvCxnSpPr>
              <a:endCxn id="20" idx="7"/>
            </p:cNvCxnSpPr>
            <p:nvPr/>
          </p:nvCxnSpPr>
          <p:spPr>
            <a:xfrm flipH="1">
              <a:off x="2536176" y="2287234"/>
              <a:ext cx="1818221" cy="546931"/>
            </a:xfrm>
            <a:prstGeom prst="straightConnector1">
              <a:avLst/>
            </a:prstGeom>
            <a:ln>
              <a:solidFill>
                <a:srgbClr val="008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/>
            <p:cNvCxnSpPr/>
            <p:nvPr/>
          </p:nvCxnSpPr>
          <p:spPr>
            <a:xfrm flipH="1">
              <a:off x="3823733" y="2287234"/>
              <a:ext cx="530664" cy="511236"/>
            </a:xfrm>
            <a:prstGeom prst="straightConnector1">
              <a:avLst/>
            </a:prstGeom>
            <a:ln>
              <a:solidFill>
                <a:srgbClr val="008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avec flèche 32"/>
            <p:cNvCxnSpPr/>
            <p:nvPr/>
          </p:nvCxnSpPr>
          <p:spPr>
            <a:xfrm>
              <a:off x="4354397" y="2310222"/>
              <a:ext cx="368633" cy="430229"/>
            </a:xfrm>
            <a:prstGeom prst="straightConnector1">
              <a:avLst/>
            </a:prstGeom>
            <a:ln>
              <a:solidFill>
                <a:srgbClr val="008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avec flèche 34"/>
            <p:cNvCxnSpPr/>
            <p:nvPr/>
          </p:nvCxnSpPr>
          <p:spPr>
            <a:xfrm>
              <a:off x="4354397" y="2287234"/>
              <a:ext cx="1811263" cy="453217"/>
            </a:xfrm>
            <a:prstGeom prst="straightConnector1">
              <a:avLst/>
            </a:prstGeom>
            <a:ln>
              <a:solidFill>
                <a:srgbClr val="008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avec flèche 36"/>
            <p:cNvCxnSpPr>
              <a:endCxn id="23" idx="1"/>
            </p:cNvCxnSpPr>
            <p:nvPr/>
          </p:nvCxnSpPr>
          <p:spPr>
            <a:xfrm>
              <a:off x="4354397" y="2310222"/>
              <a:ext cx="3178517" cy="488248"/>
            </a:xfrm>
            <a:prstGeom prst="straightConnector1">
              <a:avLst/>
            </a:prstGeom>
            <a:ln>
              <a:solidFill>
                <a:srgbClr val="008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ZoneTexte 39"/>
            <p:cNvSpPr txBox="1"/>
            <p:nvPr/>
          </p:nvSpPr>
          <p:spPr>
            <a:xfrm>
              <a:off x="1475948" y="3179903"/>
              <a:ext cx="3961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/>
                <a:t>ou</a:t>
              </a:r>
              <a:endParaRPr lang="fr-FR" sz="1600" dirty="0"/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2548258" y="3179903"/>
              <a:ext cx="3961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/>
                <a:t>ou</a:t>
              </a:r>
              <a:endParaRPr lang="fr-FR" sz="1600" dirty="0"/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4080523" y="3179903"/>
              <a:ext cx="3961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/>
                <a:t>ou</a:t>
              </a:r>
              <a:endParaRPr lang="fr-FR" sz="1600" dirty="0"/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5708898" y="3179903"/>
              <a:ext cx="3961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/>
                <a:t>ou</a:t>
              </a:r>
              <a:endParaRPr lang="fr-FR" sz="1600" dirty="0"/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7062673" y="3179903"/>
              <a:ext cx="3961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/>
                <a:t>ou</a:t>
              </a:r>
              <a:endParaRPr lang="fr-FR" sz="1600" dirty="0"/>
            </a:p>
          </p:txBody>
        </p:sp>
        <p:cxnSp>
          <p:nvCxnSpPr>
            <p:cNvPr id="46" name="Connecteur droit avec flèche 45"/>
            <p:cNvCxnSpPr/>
            <p:nvPr/>
          </p:nvCxnSpPr>
          <p:spPr>
            <a:xfrm flipV="1">
              <a:off x="2207916" y="3407833"/>
              <a:ext cx="0" cy="45022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avec flèche 48"/>
            <p:cNvCxnSpPr/>
            <p:nvPr/>
          </p:nvCxnSpPr>
          <p:spPr>
            <a:xfrm flipV="1">
              <a:off x="3541096" y="3407833"/>
              <a:ext cx="0" cy="68362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avec flèche 49"/>
            <p:cNvCxnSpPr/>
            <p:nvPr/>
          </p:nvCxnSpPr>
          <p:spPr>
            <a:xfrm flipV="1">
              <a:off x="5059631" y="3407833"/>
              <a:ext cx="0" cy="45022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52"/>
            <p:cNvCxnSpPr/>
            <p:nvPr/>
          </p:nvCxnSpPr>
          <p:spPr>
            <a:xfrm>
              <a:off x="2190685" y="3858053"/>
              <a:ext cx="286894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54"/>
            <p:cNvCxnSpPr/>
            <p:nvPr/>
          </p:nvCxnSpPr>
          <p:spPr>
            <a:xfrm>
              <a:off x="3517767" y="4091458"/>
              <a:ext cx="460337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ZoneTexte 56"/>
            <p:cNvSpPr txBox="1"/>
            <p:nvPr/>
          </p:nvSpPr>
          <p:spPr>
            <a:xfrm>
              <a:off x="2707523" y="3510793"/>
              <a:ext cx="3421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i="1" dirty="0" smtClean="0">
                  <a:solidFill>
                    <a:srgbClr val="FF0000"/>
                  </a:solidFill>
                </a:rPr>
                <a:t>et</a:t>
              </a:r>
              <a:endParaRPr lang="fr-FR" sz="1600" i="1" dirty="0">
                <a:solidFill>
                  <a:srgbClr val="FF0000"/>
                </a:solidFill>
              </a:endParaRPr>
            </a:p>
          </p:txBody>
        </p:sp>
        <p:sp>
          <p:nvSpPr>
            <p:cNvPr id="58" name="ZoneTexte 57"/>
            <p:cNvSpPr txBox="1"/>
            <p:nvPr/>
          </p:nvSpPr>
          <p:spPr>
            <a:xfrm>
              <a:off x="4178003" y="3519028"/>
              <a:ext cx="3421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i="1" dirty="0" smtClean="0">
                  <a:solidFill>
                    <a:srgbClr val="FF0000"/>
                  </a:solidFill>
                </a:rPr>
                <a:t>et</a:t>
              </a:r>
              <a:endParaRPr lang="fr-FR" sz="1600" i="1" dirty="0">
                <a:solidFill>
                  <a:srgbClr val="FF0000"/>
                </a:solidFill>
              </a:endParaRPr>
            </a:p>
          </p:txBody>
        </p:sp>
        <p:cxnSp>
          <p:nvCxnSpPr>
            <p:cNvPr id="59" name="Connecteur droit avec flèche 58"/>
            <p:cNvCxnSpPr/>
            <p:nvPr/>
          </p:nvCxnSpPr>
          <p:spPr>
            <a:xfrm flipV="1">
              <a:off x="8121138" y="4091458"/>
              <a:ext cx="0" cy="322649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ZoneTexte 60"/>
            <p:cNvSpPr txBox="1"/>
            <p:nvPr/>
          </p:nvSpPr>
          <p:spPr>
            <a:xfrm>
              <a:off x="5475249" y="3752904"/>
              <a:ext cx="27619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i="1" dirty="0" smtClean="0"/>
                <a:t>(par exemple, avec les matériaux poreux)</a:t>
              </a:r>
              <a:endParaRPr lang="fr-FR" sz="1400" i="1" dirty="0"/>
            </a:p>
          </p:txBody>
        </p:sp>
        <p:sp>
          <p:nvSpPr>
            <p:cNvPr id="64" name="Étoile à 4 branches 63"/>
            <p:cNvSpPr/>
            <p:nvPr/>
          </p:nvSpPr>
          <p:spPr>
            <a:xfrm>
              <a:off x="94027" y="1812324"/>
              <a:ext cx="418757" cy="418757"/>
            </a:xfrm>
            <a:prstGeom prst="star4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Étoile à 4 branches 64"/>
            <p:cNvSpPr/>
            <p:nvPr/>
          </p:nvSpPr>
          <p:spPr>
            <a:xfrm>
              <a:off x="95397" y="4353744"/>
              <a:ext cx="418757" cy="418757"/>
            </a:xfrm>
            <a:prstGeom prst="star4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Étoile à 4 branches 65"/>
            <p:cNvSpPr/>
            <p:nvPr/>
          </p:nvSpPr>
          <p:spPr>
            <a:xfrm>
              <a:off x="76172" y="5377999"/>
              <a:ext cx="418757" cy="418757"/>
            </a:xfrm>
            <a:prstGeom prst="star4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755143" y="6171515"/>
              <a:ext cx="74994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latin typeface="Arial"/>
                  <a:cs typeface="Arial"/>
                </a:rPr>
                <a:t>Familles concernées: matériaux métalliques, inorganiques, organiques, hybrides, polymères</a:t>
              </a:r>
              <a:endParaRPr lang="fr-FR" sz="1400" dirty="0">
                <a:latin typeface="Arial"/>
                <a:cs typeface="Arial"/>
              </a:endParaRPr>
            </a:p>
          </p:txBody>
        </p:sp>
        <p:grpSp>
          <p:nvGrpSpPr>
            <p:cNvPr id="13" name="Grouper 12"/>
            <p:cNvGrpSpPr/>
            <p:nvPr/>
          </p:nvGrpSpPr>
          <p:grpSpPr>
            <a:xfrm>
              <a:off x="8022989" y="2040221"/>
              <a:ext cx="982498" cy="639922"/>
              <a:chOff x="7466924" y="1793081"/>
              <a:chExt cx="982498" cy="639922"/>
            </a:xfrm>
          </p:grpSpPr>
          <p:sp>
            <p:nvSpPr>
              <p:cNvPr id="48" name="Ellipse 47"/>
              <p:cNvSpPr/>
              <p:nvPr/>
            </p:nvSpPr>
            <p:spPr>
              <a:xfrm>
                <a:off x="7480654" y="1793081"/>
                <a:ext cx="968768" cy="639922"/>
              </a:xfrm>
              <a:prstGeom prst="ellipse">
                <a:avLst/>
              </a:prstGeom>
              <a:solidFill>
                <a:srgbClr val="FF66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1" name="ZoneTexte 50"/>
              <p:cNvSpPr txBox="1"/>
              <p:nvPr/>
            </p:nvSpPr>
            <p:spPr>
              <a:xfrm>
                <a:off x="7466924" y="1938613"/>
                <a:ext cx="9824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 smtClean="0">
                    <a:latin typeface="Arial"/>
                    <a:cs typeface="Arial"/>
                  </a:rPr>
                  <a:t>L’optique</a:t>
                </a:r>
                <a:endParaRPr lang="fr-FR" sz="1400" b="1" dirty="0">
                  <a:latin typeface="Arial"/>
                  <a:cs typeface="Arial"/>
                </a:endParaRPr>
              </a:p>
            </p:txBody>
          </p:sp>
        </p:grpSp>
        <p:cxnSp>
          <p:nvCxnSpPr>
            <p:cNvPr id="52" name="Connecteur droit avec flèche 51"/>
            <p:cNvCxnSpPr/>
            <p:nvPr/>
          </p:nvCxnSpPr>
          <p:spPr>
            <a:xfrm>
              <a:off x="4354397" y="2287234"/>
              <a:ext cx="3668592" cy="88009"/>
            </a:xfrm>
            <a:prstGeom prst="straightConnector1">
              <a:avLst/>
            </a:prstGeom>
            <a:ln>
              <a:solidFill>
                <a:srgbClr val="008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57288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19773" y="105883"/>
            <a:ext cx="7716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Mais quid du futur scientifique des matériaux ???</a:t>
            </a:r>
            <a:endParaRPr lang="fr-FR" sz="2800" b="1" i="1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cxnSp>
        <p:nvCxnSpPr>
          <p:cNvPr id="3" name="Connecteur droit 2"/>
          <p:cNvCxnSpPr/>
          <p:nvPr/>
        </p:nvCxnSpPr>
        <p:spPr>
          <a:xfrm>
            <a:off x="198473" y="777024"/>
            <a:ext cx="8778650" cy="0"/>
          </a:xfrm>
          <a:prstGeom prst="line">
            <a:avLst/>
          </a:prstGeom>
          <a:ln w="3810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age 4" descr="Couv Pour la scienc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98" y="1132702"/>
            <a:ext cx="3922484" cy="547129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518455" y="995402"/>
            <a:ext cx="440662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latin typeface="Times New Roman"/>
                <a:cs typeface="Times New Roman"/>
              </a:rPr>
              <a:t>Les matériaux du futur sont actuellement</a:t>
            </a:r>
          </a:p>
          <a:p>
            <a:r>
              <a:rPr lang="fr-FR" sz="2000" dirty="0">
                <a:latin typeface="Times New Roman"/>
                <a:cs typeface="Times New Roman"/>
              </a:rPr>
              <a:t>d</a:t>
            </a:r>
            <a:r>
              <a:rPr lang="fr-FR" sz="2000" dirty="0" smtClean="0">
                <a:latin typeface="Times New Roman"/>
                <a:cs typeface="Times New Roman"/>
              </a:rPr>
              <a:t>ans les laboratoires. Y apparaissent des</a:t>
            </a:r>
          </a:p>
          <a:p>
            <a:r>
              <a:rPr lang="fr-FR" sz="2000" dirty="0">
                <a:latin typeface="Times New Roman"/>
                <a:cs typeface="Times New Roman"/>
              </a:rPr>
              <a:t>n</a:t>
            </a:r>
            <a:r>
              <a:rPr lang="fr-FR" sz="2000" dirty="0" smtClean="0">
                <a:latin typeface="Times New Roman"/>
                <a:cs typeface="Times New Roman"/>
              </a:rPr>
              <a:t>oms dont le public n’a pas l’idée, mais</a:t>
            </a:r>
          </a:p>
          <a:p>
            <a:r>
              <a:rPr lang="fr-FR" sz="2000" dirty="0">
                <a:latin typeface="Times New Roman"/>
                <a:cs typeface="Times New Roman"/>
              </a:rPr>
              <a:t>s</a:t>
            </a:r>
            <a:r>
              <a:rPr lang="fr-FR" sz="2000" dirty="0" smtClean="0">
                <a:latin typeface="Times New Roman"/>
                <a:cs typeface="Times New Roman"/>
              </a:rPr>
              <a:t>ur lesquels l’industrie exerce déjà une </a:t>
            </a:r>
          </a:p>
          <a:p>
            <a:r>
              <a:rPr lang="fr-FR" sz="2000" dirty="0" smtClean="0">
                <a:latin typeface="Times New Roman"/>
                <a:cs typeface="Times New Roman"/>
              </a:rPr>
              <a:t>veille technologique attentive</a:t>
            </a:r>
            <a:r>
              <a:rPr lang="is-IS" sz="2000" dirty="0" smtClean="0">
                <a:latin typeface="Times New Roman"/>
                <a:cs typeface="Times New Roman"/>
              </a:rPr>
              <a:t>….</a:t>
            </a:r>
            <a:endParaRPr lang="fr-FR" sz="2000" dirty="0">
              <a:latin typeface="Times New Roman"/>
              <a:cs typeface="Times New Roman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512960" y="2658102"/>
            <a:ext cx="45872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err="1" smtClean="0">
                <a:latin typeface="Times New Roman"/>
                <a:cs typeface="Times New Roman"/>
              </a:rPr>
              <a:t>Oxytronique</a:t>
            </a:r>
            <a:r>
              <a:rPr lang="fr-FR" sz="2000" i="1" dirty="0" smtClean="0">
                <a:latin typeface="Times New Roman"/>
                <a:cs typeface="Times New Roman"/>
              </a:rPr>
              <a:t>, </a:t>
            </a:r>
            <a:r>
              <a:rPr lang="fr-FR" sz="2000" i="1" dirty="0" err="1" smtClean="0">
                <a:latin typeface="Times New Roman"/>
                <a:cs typeface="Times New Roman"/>
              </a:rPr>
              <a:t>magnonique</a:t>
            </a:r>
            <a:r>
              <a:rPr lang="fr-FR" sz="2000" i="1" dirty="0" smtClean="0">
                <a:latin typeface="Times New Roman"/>
                <a:cs typeface="Times New Roman"/>
              </a:rPr>
              <a:t>, super lentilles,</a:t>
            </a:r>
          </a:p>
          <a:p>
            <a:r>
              <a:rPr lang="fr-FR" sz="2000" i="1" dirty="0" err="1">
                <a:latin typeface="Times New Roman"/>
                <a:cs typeface="Times New Roman"/>
              </a:rPr>
              <a:t>m</a:t>
            </a:r>
            <a:r>
              <a:rPr lang="fr-FR" sz="2000" i="1" dirty="0" err="1" smtClean="0">
                <a:latin typeface="Times New Roman"/>
                <a:cs typeface="Times New Roman"/>
              </a:rPr>
              <a:t>étamatériaux</a:t>
            </a:r>
            <a:r>
              <a:rPr lang="fr-FR" sz="2000" i="1" dirty="0" smtClean="0">
                <a:latin typeface="Times New Roman"/>
                <a:cs typeface="Times New Roman"/>
              </a:rPr>
              <a:t>, matériaux </a:t>
            </a:r>
            <a:r>
              <a:rPr lang="fr-FR" sz="2000" i="1" dirty="0" err="1" smtClean="0">
                <a:latin typeface="Times New Roman"/>
                <a:cs typeface="Times New Roman"/>
              </a:rPr>
              <a:t>respirants</a:t>
            </a:r>
            <a:r>
              <a:rPr lang="fr-FR" sz="2000" i="1" dirty="0" smtClean="0">
                <a:latin typeface="Times New Roman"/>
                <a:cs typeface="Times New Roman"/>
              </a:rPr>
              <a:t>,</a:t>
            </a:r>
          </a:p>
          <a:p>
            <a:r>
              <a:rPr lang="fr-FR" sz="2000" i="1" dirty="0" err="1">
                <a:latin typeface="Times New Roman"/>
                <a:cs typeface="Times New Roman"/>
              </a:rPr>
              <a:t>n</a:t>
            </a:r>
            <a:r>
              <a:rPr lang="fr-FR" sz="2000" i="1" dirty="0" err="1" smtClean="0">
                <a:latin typeface="Times New Roman"/>
                <a:cs typeface="Times New Roman"/>
              </a:rPr>
              <a:t>anovecteurs</a:t>
            </a:r>
            <a:r>
              <a:rPr lang="fr-FR" sz="2000" i="1" dirty="0" smtClean="0">
                <a:latin typeface="Times New Roman"/>
                <a:cs typeface="Times New Roman"/>
              </a:rPr>
              <a:t>, </a:t>
            </a:r>
            <a:r>
              <a:rPr lang="fr-FR" sz="2000" i="1" dirty="0" err="1" smtClean="0">
                <a:latin typeface="Times New Roman"/>
                <a:cs typeface="Times New Roman"/>
              </a:rPr>
              <a:t>nanocomposites</a:t>
            </a:r>
            <a:r>
              <a:rPr lang="fr-FR" sz="2000" i="1" dirty="0" smtClean="0">
                <a:latin typeface="Times New Roman"/>
                <a:cs typeface="Times New Roman"/>
              </a:rPr>
              <a:t>, matériaux </a:t>
            </a:r>
          </a:p>
          <a:p>
            <a:r>
              <a:rPr lang="fr-FR" sz="2000" i="1" dirty="0">
                <a:latin typeface="Times New Roman"/>
                <a:cs typeface="Times New Roman"/>
              </a:rPr>
              <a:t>s</a:t>
            </a:r>
            <a:r>
              <a:rPr lang="fr-FR" sz="2000" i="1" dirty="0" smtClean="0">
                <a:latin typeface="Times New Roman"/>
                <a:cs typeface="Times New Roman"/>
              </a:rPr>
              <a:t>uper-hydrophobes, auto-cicatrisants!</a:t>
            </a:r>
            <a:r>
              <a:rPr lang="is-IS" sz="2000" i="1" dirty="0" smtClean="0">
                <a:latin typeface="Times New Roman"/>
                <a:cs typeface="Times New Roman"/>
              </a:rPr>
              <a:t>..</a:t>
            </a:r>
            <a:endParaRPr lang="fr-FR" sz="2000" i="1" dirty="0">
              <a:latin typeface="Times New Roman"/>
              <a:cs typeface="Times New Roman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582980" y="4684647"/>
            <a:ext cx="457889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latin typeface="Times New Roman"/>
                <a:cs typeface="Times New Roman"/>
              </a:rPr>
              <a:t>Fruit d’idées nouvelles voire hétérodoxes,</a:t>
            </a:r>
          </a:p>
          <a:p>
            <a:r>
              <a:rPr lang="fr-FR" sz="2000" dirty="0">
                <a:latin typeface="Times New Roman"/>
                <a:cs typeface="Times New Roman"/>
              </a:rPr>
              <a:t>d</a:t>
            </a:r>
            <a:r>
              <a:rPr lang="fr-FR" sz="2000" dirty="0" smtClean="0">
                <a:latin typeface="Times New Roman"/>
                <a:cs typeface="Times New Roman"/>
              </a:rPr>
              <a:t>’observations de plus en plus fouillées</a:t>
            </a:r>
          </a:p>
          <a:p>
            <a:r>
              <a:rPr lang="fr-FR" sz="2000" dirty="0">
                <a:latin typeface="Times New Roman"/>
                <a:cs typeface="Times New Roman"/>
              </a:rPr>
              <a:t>g</a:t>
            </a:r>
            <a:r>
              <a:rPr lang="fr-FR" sz="2000" dirty="0" smtClean="0">
                <a:latin typeface="Times New Roman"/>
                <a:cs typeface="Times New Roman"/>
              </a:rPr>
              <a:t>râce aux développements technologiques,</a:t>
            </a:r>
          </a:p>
          <a:p>
            <a:r>
              <a:rPr lang="fr-FR" sz="2000" dirty="0">
                <a:latin typeface="Times New Roman"/>
                <a:cs typeface="Times New Roman"/>
              </a:rPr>
              <a:t>c</a:t>
            </a:r>
            <a:r>
              <a:rPr lang="fr-FR" sz="2000" dirty="0" smtClean="0">
                <a:latin typeface="Times New Roman"/>
                <a:cs typeface="Times New Roman"/>
              </a:rPr>
              <a:t>es matériaux du futur jouent autant sur</a:t>
            </a:r>
          </a:p>
          <a:p>
            <a:r>
              <a:rPr lang="fr-FR" sz="2000" dirty="0">
                <a:latin typeface="Times New Roman"/>
                <a:cs typeface="Times New Roman"/>
              </a:rPr>
              <a:t>l</a:t>
            </a:r>
            <a:r>
              <a:rPr lang="fr-FR" sz="2000" dirty="0" smtClean="0">
                <a:latin typeface="Times New Roman"/>
                <a:cs typeface="Times New Roman"/>
              </a:rPr>
              <a:t>a composition chimique que sur la mise</a:t>
            </a:r>
          </a:p>
          <a:p>
            <a:r>
              <a:rPr lang="fr-FR" sz="2000" dirty="0">
                <a:latin typeface="Times New Roman"/>
                <a:cs typeface="Times New Roman"/>
              </a:rPr>
              <a:t>e</a:t>
            </a:r>
            <a:r>
              <a:rPr lang="fr-FR" sz="2000" dirty="0" smtClean="0">
                <a:latin typeface="Times New Roman"/>
                <a:cs typeface="Times New Roman"/>
              </a:rPr>
              <a:t>n forme et la propriété, induite ou non.</a:t>
            </a:r>
            <a:endParaRPr lang="fr-FR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51340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91398" y="85288"/>
            <a:ext cx="5631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Mais quid du futur économique???</a:t>
            </a:r>
            <a:endParaRPr lang="fr-FR" sz="2800" b="1" i="1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cxnSp>
        <p:nvCxnSpPr>
          <p:cNvPr id="3" name="Connecteur droit 2"/>
          <p:cNvCxnSpPr/>
          <p:nvPr/>
        </p:nvCxnSpPr>
        <p:spPr>
          <a:xfrm>
            <a:off x="198473" y="777024"/>
            <a:ext cx="8778650" cy="0"/>
          </a:xfrm>
          <a:prstGeom prst="line">
            <a:avLst/>
          </a:prstGeom>
          <a:ln w="3810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age 4" descr="Couv Pour la scienc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98" y="1132702"/>
            <a:ext cx="3922484" cy="5471297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777948" y="1482808"/>
            <a:ext cx="39030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latin typeface="Times New Roman"/>
                <a:cs typeface="Times New Roman"/>
              </a:rPr>
              <a:t>« Tout est donc pour le mieux dans</a:t>
            </a:r>
          </a:p>
          <a:p>
            <a:r>
              <a:rPr lang="fr-FR" sz="2000" dirty="0">
                <a:latin typeface="Times New Roman"/>
                <a:cs typeface="Times New Roman"/>
              </a:rPr>
              <a:t>l</a:t>
            </a:r>
            <a:r>
              <a:rPr lang="fr-FR" sz="2000" dirty="0" smtClean="0">
                <a:latin typeface="Times New Roman"/>
                <a:cs typeface="Times New Roman"/>
              </a:rPr>
              <a:t>e meilleur des mondes possibles ! »</a:t>
            </a:r>
            <a:endParaRPr lang="fr-FR" sz="2000" dirty="0">
              <a:latin typeface="Times New Roman"/>
              <a:cs typeface="Times New Roman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906051" y="2162426"/>
            <a:ext cx="1765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>
                <a:latin typeface="Times New Roman"/>
                <a:cs typeface="Times New Roman"/>
              </a:rPr>
              <a:t>Leibnitz (1646-1716)</a:t>
            </a:r>
            <a:endParaRPr lang="fr-FR" sz="1400" i="1" dirty="0">
              <a:latin typeface="Times New Roman"/>
              <a:cs typeface="Times New Roman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765588" y="2658093"/>
            <a:ext cx="25897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latin typeface="Times New Roman"/>
                <a:cs typeface="Times New Roman"/>
              </a:rPr>
              <a:t>« L’avenir est à nous! »</a:t>
            </a:r>
            <a:endParaRPr lang="fr-FR" sz="2000" dirty="0">
              <a:latin typeface="Times New Roman"/>
              <a:cs typeface="Times New Roman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804446" y="3028786"/>
            <a:ext cx="1511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err="1" smtClean="0">
                <a:latin typeface="Times New Roman"/>
                <a:cs typeface="Times New Roman"/>
              </a:rPr>
              <a:t>Kool</a:t>
            </a:r>
            <a:r>
              <a:rPr lang="fr-FR" sz="1400" i="1" dirty="0" smtClean="0">
                <a:latin typeface="Times New Roman"/>
                <a:cs typeface="Times New Roman"/>
              </a:rPr>
              <a:t> </a:t>
            </a:r>
            <a:r>
              <a:rPr lang="fr-FR" sz="1400" i="1" dirty="0" err="1" smtClean="0">
                <a:latin typeface="Times New Roman"/>
                <a:cs typeface="Times New Roman"/>
              </a:rPr>
              <a:t>Shen</a:t>
            </a:r>
            <a:r>
              <a:rPr lang="fr-FR" sz="1400" i="1" dirty="0" smtClean="0">
                <a:latin typeface="Times New Roman"/>
                <a:cs typeface="Times New Roman"/>
              </a:rPr>
              <a:t> (2005)</a:t>
            </a:r>
            <a:endParaRPr lang="fr-FR" sz="1400" i="1" dirty="0">
              <a:latin typeface="Times New Roman"/>
              <a:cs typeface="Times New Roman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407808" y="4300198"/>
            <a:ext cx="43388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i="1" dirty="0" smtClean="0">
                <a:latin typeface="Times New Roman"/>
                <a:cs typeface="Times New Roman"/>
              </a:rPr>
              <a:t>Cet optimisme béat n’est </a:t>
            </a:r>
          </a:p>
          <a:p>
            <a:pPr algn="ctr"/>
            <a:r>
              <a:rPr lang="fr-FR" sz="2400" b="1" i="1" dirty="0">
                <a:latin typeface="Times New Roman"/>
                <a:cs typeface="Times New Roman"/>
              </a:rPr>
              <a:t>a</a:t>
            </a:r>
            <a:r>
              <a:rPr lang="fr-FR" sz="2400" b="1" i="1" dirty="0" smtClean="0">
                <a:latin typeface="Times New Roman"/>
                <a:cs typeface="Times New Roman"/>
              </a:rPr>
              <a:t>ujourd’hui hélas! pas de mise!</a:t>
            </a:r>
            <a:endParaRPr lang="fr-FR" sz="2400" b="1" i="1" dirty="0">
              <a:latin typeface="Times New Roman"/>
              <a:cs typeface="Times New Roman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583891" y="5288709"/>
            <a:ext cx="2850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latin typeface="Times New Roman"/>
                <a:cs typeface="Times New Roman"/>
              </a:rPr>
              <a:t>Difficultés internationales</a:t>
            </a:r>
            <a:endParaRPr lang="fr-FR" sz="2000" dirty="0">
              <a:latin typeface="Times New Roman"/>
              <a:cs typeface="Times New Roman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583891" y="5692955"/>
            <a:ext cx="2200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latin typeface="Times New Roman"/>
                <a:cs typeface="Times New Roman"/>
              </a:rPr>
              <a:t>Blocages nationaux</a:t>
            </a:r>
            <a:endParaRPr lang="fr-FR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21129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92313" y="105883"/>
            <a:ext cx="52053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Des difficultés à l’international ?</a:t>
            </a:r>
            <a:endParaRPr lang="fr-FR" sz="2800" b="1" i="1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cxnSp>
        <p:nvCxnSpPr>
          <p:cNvPr id="3" name="Connecteur droit 2"/>
          <p:cNvCxnSpPr/>
          <p:nvPr/>
        </p:nvCxnSpPr>
        <p:spPr>
          <a:xfrm>
            <a:off x="198473" y="777024"/>
            <a:ext cx="8778650" cy="0"/>
          </a:xfrm>
          <a:prstGeom prst="line">
            <a:avLst/>
          </a:prstGeom>
          <a:ln w="3810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1002284" y="981672"/>
            <a:ext cx="7063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smtClean="0">
                <a:latin typeface="Arial"/>
                <a:cs typeface="Arial"/>
              </a:rPr>
              <a:t>Elles tiennent d’abord aux conséquences de la mondialisation</a:t>
            </a:r>
            <a:endParaRPr lang="fr-FR" b="1" i="1" dirty="0">
              <a:latin typeface="Arial"/>
              <a:cs typeface="Arial"/>
            </a:endParaRPr>
          </a:p>
        </p:txBody>
      </p:sp>
      <p:pic>
        <p:nvPicPr>
          <p:cNvPr id="6" name="Image 5" descr="Lucky Luk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327" y="1566576"/>
            <a:ext cx="1578576" cy="1470802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543699" y="1745057"/>
            <a:ext cx="528914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Compétitivité féroce </a:t>
            </a:r>
            <a:r>
              <a:rPr lang="fr-FR" dirty="0" smtClean="0"/>
              <a:t>(académique comme industrielle!)</a:t>
            </a:r>
          </a:p>
          <a:p>
            <a:r>
              <a:rPr lang="fr-FR" sz="1700" i="1" dirty="0" smtClean="0"/>
              <a:t>Celui qui tire le premier remporte la compétition ou les marchés</a:t>
            </a:r>
            <a:r>
              <a:rPr lang="is-IS" sz="1700" i="1" dirty="0" smtClean="0"/>
              <a:t>….</a:t>
            </a:r>
            <a:endParaRPr lang="fr-FR" sz="1700" i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531339" y="2625147"/>
            <a:ext cx="6576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Réactivité et audace </a:t>
            </a:r>
            <a:r>
              <a:rPr lang="fr-FR" dirty="0" smtClean="0"/>
              <a:t>des pays devant l’accélération du développement.</a:t>
            </a:r>
            <a:endParaRPr lang="fr-FR" sz="1700" i="1" dirty="0"/>
          </a:p>
        </p:txBody>
      </p:sp>
      <p:sp>
        <p:nvSpPr>
          <p:cNvPr id="21" name="ZoneTexte 20"/>
          <p:cNvSpPr txBox="1"/>
          <p:nvPr/>
        </p:nvSpPr>
        <p:spPr>
          <a:xfrm>
            <a:off x="525844" y="3039790"/>
            <a:ext cx="13569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 smtClean="0">
                <a:latin typeface="Arial"/>
                <a:cs typeface="Arial"/>
              </a:rPr>
              <a:t>Quelques chiffres: </a:t>
            </a:r>
            <a:endParaRPr lang="fr-FR" sz="1100" i="1" dirty="0">
              <a:latin typeface="Arial"/>
              <a:cs typeface="Arial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743957" y="3273195"/>
            <a:ext cx="83203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Arial"/>
                <a:cs typeface="Arial"/>
              </a:rPr>
              <a:t>Evolution du chiffre d’affaires mondial (</a:t>
            </a:r>
            <a:r>
              <a:rPr lang="fr-FR" sz="1100" dirty="0" smtClean="0">
                <a:latin typeface="Arial"/>
                <a:cs typeface="Arial"/>
              </a:rPr>
              <a:t>en milliards d’€</a:t>
            </a:r>
            <a:r>
              <a:rPr lang="fr-FR" sz="1400" dirty="0" smtClean="0">
                <a:latin typeface="Arial"/>
                <a:cs typeface="Arial"/>
              </a:rPr>
              <a:t>): 2004: </a:t>
            </a:r>
            <a:r>
              <a:rPr lang="fr-FR" sz="1400" b="1" dirty="0" smtClean="0">
                <a:latin typeface="Arial"/>
                <a:cs typeface="Arial"/>
              </a:rPr>
              <a:t>1.550</a:t>
            </a:r>
            <a:r>
              <a:rPr lang="fr-FR" sz="1400" dirty="0" smtClean="0">
                <a:latin typeface="Arial"/>
                <a:cs typeface="Arial"/>
              </a:rPr>
              <a:t>; 2014: </a:t>
            </a:r>
            <a:r>
              <a:rPr lang="fr-FR" sz="1400" b="1" dirty="0" smtClean="0">
                <a:latin typeface="Arial"/>
                <a:cs typeface="Arial"/>
              </a:rPr>
              <a:t>3.000</a:t>
            </a:r>
            <a:r>
              <a:rPr lang="fr-FR" sz="1400" dirty="0" smtClean="0">
                <a:latin typeface="Arial"/>
                <a:cs typeface="Arial"/>
              </a:rPr>
              <a:t>; 2030: </a:t>
            </a:r>
            <a:r>
              <a:rPr lang="fr-FR" sz="1400" b="1" dirty="0" smtClean="0">
                <a:latin typeface="Arial"/>
                <a:cs typeface="Arial"/>
              </a:rPr>
              <a:t>6.000</a:t>
            </a:r>
            <a:r>
              <a:rPr lang="fr-FR" sz="1400" dirty="0" smtClean="0">
                <a:latin typeface="Arial"/>
                <a:cs typeface="Arial"/>
              </a:rPr>
              <a:t>;</a:t>
            </a:r>
          </a:p>
          <a:p>
            <a:r>
              <a:rPr lang="fr-FR" sz="1200" i="1" dirty="0" smtClean="0">
                <a:latin typeface="Arial"/>
                <a:cs typeface="Arial"/>
              </a:rPr>
              <a:t>Par comparaison, en Europe, le chiffres d’affaires 2014 n’est que 90% de celui de 2004</a:t>
            </a:r>
            <a:r>
              <a:rPr lang="is-IS" sz="1200" i="1" dirty="0" smtClean="0">
                <a:latin typeface="Arial"/>
                <a:cs typeface="Arial"/>
              </a:rPr>
              <a:t>…</a:t>
            </a:r>
          </a:p>
          <a:p>
            <a:r>
              <a:rPr lang="is-IS" sz="1300" dirty="0" smtClean="0">
                <a:latin typeface="Arial"/>
                <a:cs typeface="Arial"/>
              </a:rPr>
              <a:t>Dans le même temps, la Chine, qui ne représentait que 9% de la production mondiale en 2004, en est à 39% !</a:t>
            </a:r>
            <a:endParaRPr lang="fr-FR" sz="1300" dirty="0">
              <a:latin typeface="Arial"/>
              <a:cs typeface="Arial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512114" y="4033842"/>
            <a:ext cx="7564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Elles obligent les entreprises françaises à </a:t>
            </a:r>
            <a:r>
              <a:rPr lang="fr-FR" b="1" dirty="0" smtClean="0">
                <a:solidFill>
                  <a:srgbClr val="FF0000"/>
                </a:solidFill>
              </a:rPr>
              <a:t>modifier leur stratégie </a:t>
            </a:r>
            <a:r>
              <a:rPr lang="fr-FR" dirty="0" smtClean="0"/>
              <a:t>à l’international.</a:t>
            </a:r>
            <a:endParaRPr lang="fr-FR" sz="1700" i="1" dirty="0"/>
          </a:p>
        </p:txBody>
      </p:sp>
      <p:sp>
        <p:nvSpPr>
          <p:cNvPr id="27" name="ZoneTexte 26"/>
          <p:cNvSpPr txBox="1"/>
          <p:nvPr/>
        </p:nvSpPr>
        <p:spPr>
          <a:xfrm>
            <a:off x="767489" y="4434755"/>
            <a:ext cx="16391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 smtClean="0">
                <a:latin typeface="Arial"/>
                <a:cs typeface="Arial"/>
              </a:rPr>
              <a:t>L’exemple d’ARKEMA: </a:t>
            </a:r>
            <a:endParaRPr lang="fr-FR" sz="1100" i="1" dirty="0">
              <a:latin typeface="Arial"/>
              <a:cs typeface="Arial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2406633" y="4434755"/>
            <a:ext cx="4361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>
                <a:latin typeface="Arial"/>
                <a:cs typeface="Arial"/>
              </a:rPr>
              <a:t>Dépenses de recherche:	 70% en France; 30% à l’étranger</a:t>
            </a:r>
          </a:p>
          <a:p>
            <a:r>
              <a:rPr lang="fr-FR" sz="1200" i="1" dirty="0" smtClean="0">
                <a:latin typeface="Arial"/>
                <a:cs typeface="Arial"/>
              </a:rPr>
              <a:t>Chiffre d’affaires:	 	 10% en France; 90% à l’étranger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513484" y="5133612"/>
            <a:ext cx="6460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Trop de taxes </a:t>
            </a:r>
            <a:r>
              <a:rPr lang="fr-FR" dirty="0" smtClean="0"/>
              <a:t>dans les pays occidentaux (USA, Allemagne, France</a:t>
            </a:r>
            <a:r>
              <a:rPr lang="is-IS" dirty="0" smtClean="0"/>
              <a:t>…)</a:t>
            </a:r>
            <a:r>
              <a:rPr lang="fr-FR" dirty="0" smtClean="0"/>
              <a:t>.</a:t>
            </a:r>
            <a:endParaRPr lang="fr-FR" sz="1700" i="1" dirty="0"/>
          </a:p>
        </p:txBody>
      </p:sp>
      <p:sp>
        <p:nvSpPr>
          <p:cNvPr id="8" name="ZoneTexte 7"/>
          <p:cNvSpPr txBox="1"/>
          <p:nvPr/>
        </p:nvSpPr>
        <p:spPr>
          <a:xfrm>
            <a:off x="761997" y="5498762"/>
            <a:ext cx="425283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00" dirty="0" smtClean="0">
                <a:latin typeface="Arial"/>
                <a:cs typeface="Arial"/>
              </a:rPr>
              <a:t>Elles empêchent d’engager des investissements lourds</a:t>
            </a:r>
            <a:endParaRPr lang="fr-FR" sz="1300" dirty="0">
              <a:latin typeface="Arial"/>
              <a:cs typeface="Arial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770232" y="5754137"/>
            <a:ext cx="392885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00" dirty="0" smtClean="0">
                <a:latin typeface="Arial"/>
                <a:cs typeface="Arial"/>
              </a:rPr>
              <a:t>Elles touchent plus la production que les bénéfices</a:t>
            </a:r>
            <a:endParaRPr lang="fr-FR" sz="1300" dirty="0">
              <a:latin typeface="Arial"/>
              <a:cs typeface="Arial"/>
            </a:endParaRPr>
          </a:p>
        </p:txBody>
      </p:sp>
      <p:sp>
        <p:nvSpPr>
          <p:cNvPr id="9" name="Ellipse 8"/>
          <p:cNvSpPr/>
          <p:nvPr/>
        </p:nvSpPr>
        <p:spPr>
          <a:xfrm>
            <a:off x="387508" y="1874123"/>
            <a:ext cx="167166" cy="167166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/>
          <p:cNvSpPr/>
          <p:nvPr/>
        </p:nvSpPr>
        <p:spPr>
          <a:xfrm>
            <a:off x="388878" y="2747348"/>
            <a:ext cx="167166" cy="167166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/>
          <p:cNvSpPr/>
          <p:nvPr/>
        </p:nvSpPr>
        <p:spPr>
          <a:xfrm>
            <a:off x="390248" y="4156043"/>
            <a:ext cx="167166" cy="167166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/>
          <p:cNvSpPr/>
          <p:nvPr/>
        </p:nvSpPr>
        <p:spPr>
          <a:xfrm>
            <a:off x="391618" y="5269543"/>
            <a:ext cx="167166" cy="167166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Étoile à 5 branches 9"/>
          <p:cNvSpPr/>
          <p:nvPr/>
        </p:nvSpPr>
        <p:spPr>
          <a:xfrm>
            <a:off x="652167" y="3356922"/>
            <a:ext cx="123567" cy="123567"/>
          </a:xfrm>
          <a:prstGeom prst="star5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Étoile à 5 branches 40"/>
          <p:cNvSpPr/>
          <p:nvPr/>
        </p:nvSpPr>
        <p:spPr>
          <a:xfrm>
            <a:off x="652167" y="3557377"/>
            <a:ext cx="123567" cy="123567"/>
          </a:xfrm>
          <a:prstGeom prst="star5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Étoile à 5 branches 41"/>
          <p:cNvSpPr/>
          <p:nvPr/>
        </p:nvSpPr>
        <p:spPr>
          <a:xfrm>
            <a:off x="652167" y="3744102"/>
            <a:ext cx="123567" cy="123567"/>
          </a:xfrm>
          <a:prstGeom prst="star5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Étoile à 5 branches 42"/>
          <p:cNvSpPr/>
          <p:nvPr/>
        </p:nvSpPr>
        <p:spPr>
          <a:xfrm>
            <a:off x="652167" y="4514352"/>
            <a:ext cx="123567" cy="123567"/>
          </a:xfrm>
          <a:prstGeom prst="star5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Étoile à 5 branches 43"/>
          <p:cNvSpPr/>
          <p:nvPr/>
        </p:nvSpPr>
        <p:spPr>
          <a:xfrm>
            <a:off x="652167" y="5616877"/>
            <a:ext cx="123567" cy="123567"/>
          </a:xfrm>
          <a:prstGeom prst="star5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Étoile à 5 branches 44"/>
          <p:cNvSpPr/>
          <p:nvPr/>
        </p:nvSpPr>
        <p:spPr>
          <a:xfrm>
            <a:off x="652167" y="5817332"/>
            <a:ext cx="123567" cy="123567"/>
          </a:xfrm>
          <a:prstGeom prst="star5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8113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40368" y="9773"/>
            <a:ext cx="6208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Des blocages français et européens ?</a:t>
            </a:r>
            <a:r>
              <a:rPr lang="is-IS" sz="28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….</a:t>
            </a:r>
            <a:endParaRPr lang="fr-FR" sz="2800" b="1" i="1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cxnSp>
        <p:nvCxnSpPr>
          <p:cNvPr id="3" name="Connecteur droit 2"/>
          <p:cNvCxnSpPr/>
          <p:nvPr/>
        </p:nvCxnSpPr>
        <p:spPr>
          <a:xfrm>
            <a:off x="198473" y="584804"/>
            <a:ext cx="8778650" cy="0"/>
          </a:xfrm>
          <a:prstGeom prst="line">
            <a:avLst/>
          </a:prstGeom>
          <a:ln w="3810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2176162" y="1098379"/>
            <a:ext cx="4743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latin typeface="Times New Roman"/>
                <a:cs typeface="Times New Roman"/>
              </a:rPr>
              <a:t>« Ce pelé, ce galeux dont venait tout le mal !... »</a:t>
            </a:r>
            <a:endParaRPr lang="fr-FR" i="1" dirty="0">
              <a:latin typeface="Times New Roman"/>
              <a:cs typeface="Times New Roman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322541" y="1441619"/>
            <a:ext cx="9239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Times New Roman"/>
                <a:cs typeface="Times New Roman"/>
              </a:rPr>
              <a:t>La Fontaine</a:t>
            </a:r>
            <a:endParaRPr lang="fr-FR" sz="1200" dirty="0">
              <a:latin typeface="Times New Roman"/>
              <a:cs typeface="Times New Roman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46862" y="1773889"/>
            <a:ext cx="8975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smtClean="0">
                <a:latin typeface="Times New Roman"/>
                <a:cs typeface="Times New Roman"/>
              </a:rPr>
              <a:t>Les responsables ? Les </a:t>
            </a:r>
            <a:r>
              <a:rPr lang="fr-FR" b="1" i="1" dirty="0" err="1" smtClean="0">
                <a:latin typeface="Times New Roman"/>
                <a:cs typeface="Times New Roman"/>
              </a:rPr>
              <a:t>Savonaroles</a:t>
            </a:r>
            <a:r>
              <a:rPr lang="fr-FR" b="1" i="1" dirty="0" smtClean="0">
                <a:latin typeface="Times New Roman"/>
                <a:cs typeface="Times New Roman"/>
              </a:rPr>
              <a:t> de l’écologie</a:t>
            </a:r>
            <a:r>
              <a:rPr lang="fr-FR" dirty="0" smtClean="0">
                <a:latin typeface="Times New Roman"/>
                <a:cs typeface="Times New Roman"/>
              </a:rPr>
              <a:t>, exploitant la peur, glorifiés par les medias, </a:t>
            </a:r>
          </a:p>
          <a:p>
            <a:r>
              <a:rPr lang="fr-FR" dirty="0">
                <a:latin typeface="Times New Roman"/>
                <a:cs typeface="Times New Roman"/>
              </a:rPr>
              <a:t>e</a:t>
            </a:r>
            <a:r>
              <a:rPr lang="fr-FR" dirty="0" smtClean="0">
                <a:latin typeface="Times New Roman"/>
                <a:cs typeface="Times New Roman"/>
              </a:rPr>
              <a:t>t suivis, pour des raisons d’alliance politique, par nos actuels gouvernants. </a:t>
            </a:r>
            <a:r>
              <a:rPr lang="fr-FR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Quelques faits ?</a:t>
            </a:r>
            <a:endParaRPr lang="fr-FR" b="1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30427" y="796319"/>
            <a:ext cx="7366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Times New Roman"/>
                <a:cs typeface="Times New Roman"/>
              </a:rPr>
              <a:t>Malgré </a:t>
            </a:r>
            <a:r>
              <a:rPr lang="fr-FR" dirty="0">
                <a:latin typeface="Times New Roman"/>
                <a:cs typeface="Times New Roman"/>
              </a:rPr>
              <a:t>sa volonté affichée de bien </a:t>
            </a:r>
            <a:r>
              <a:rPr lang="fr-FR" dirty="0" smtClean="0">
                <a:latin typeface="Times New Roman"/>
                <a:cs typeface="Times New Roman"/>
              </a:rPr>
              <a:t>faire, la chimie est considérée comme étant 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823784" y="2443889"/>
            <a:ext cx="79841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Times New Roman"/>
                <a:cs typeface="Times New Roman"/>
              </a:rPr>
              <a:t>La chimie est la seule discipline à ne pas être représentée au Conseil Stratégique de la Recherche, installé le 19 décembre 2013;</a:t>
            </a:r>
            <a:endParaRPr lang="fr-FR" sz="1200" dirty="0">
              <a:latin typeface="Times New Roman"/>
              <a:cs typeface="Times New Roman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25154" y="2692399"/>
            <a:ext cx="64224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Times New Roman"/>
                <a:cs typeface="Times New Roman"/>
              </a:rPr>
              <a:t>Toute la presse </a:t>
            </a:r>
            <a:r>
              <a:rPr lang="fr-FR" sz="1200" dirty="0">
                <a:latin typeface="Times New Roman"/>
                <a:cs typeface="Times New Roman"/>
              </a:rPr>
              <a:t>g</a:t>
            </a:r>
            <a:r>
              <a:rPr lang="fr-FR" sz="1200" dirty="0" smtClean="0">
                <a:latin typeface="Times New Roman"/>
                <a:cs typeface="Times New Roman"/>
              </a:rPr>
              <a:t>rand public s’inscrit à charge contre la chimie: spectaculaire, croustillant et vendeur!</a:t>
            </a:r>
            <a:endParaRPr lang="fr-FR" sz="1200" dirty="0">
              <a:latin typeface="Times New Roman"/>
              <a:cs typeface="Times New Roman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826524" y="2934044"/>
            <a:ext cx="8071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Times New Roman"/>
                <a:cs typeface="Times New Roman"/>
              </a:rPr>
              <a:t>Fait une grande publicité autour des livres de </a:t>
            </a:r>
            <a:r>
              <a:rPr lang="fr-FR" sz="1200" i="1" u="sng" dirty="0" smtClean="0">
                <a:latin typeface="Times New Roman"/>
                <a:cs typeface="Times New Roman"/>
              </a:rPr>
              <a:t>non spécialistes </a:t>
            </a:r>
            <a:r>
              <a:rPr lang="fr-FR" sz="1200" dirty="0" smtClean="0">
                <a:latin typeface="Times New Roman"/>
                <a:cs typeface="Times New Roman"/>
              </a:rPr>
              <a:t>condamnant la chimie. Ils bénéficient de forts tirages et attaquent</a:t>
            </a:r>
          </a:p>
          <a:p>
            <a:r>
              <a:rPr lang="fr-FR" sz="1200" dirty="0">
                <a:latin typeface="Times New Roman"/>
                <a:cs typeface="Times New Roman"/>
              </a:rPr>
              <a:t>m</a:t>
            </a:r>
            <a:r>
              <a:rPr lang="fr-FR" sz="1200" dirty="0" smtClean="0">
                <a:latin typeface="Times New Roman"/>
                <a:cs typeface="Times New Roman"/>
              </a:rPr>
              <a:t>ême nominalement des scientifiques aussi respectables et fameux que </a:t>
            </a:r>
            <a:r>
              <a:rPr lang="fr-FR" sz="1200" dirty="0">
                <a:latin typeface="Times New Roman"/>
                <a:cs typeface="Times New Roman"/>
              </a:rPr>
              <a:t>J</a:t>
            </a:r>
            <a:r>
              <a:rPr lang="fr-FR" sz="1200" dirty="0" smtClean="0">
                <a:latin typeface="Times New Roman"/>
                <a:cs typeface="Times New Roman"/>
              </a:rPr>
              <a:t>ean-Marie Lehn et Guy </a:t>
            </a:r>
            <a:r>
              <a:rPr lang="fr-FR" sz="1200" dirty="0" err="1" smtClean="0">
                <a:latin typeface="Times New Roman"/>
                <a:cs typeface="Times New Roman"/>
              </a:rPr>
              <a:t>Ourisson</a:t>
            </a:r>
            <a:r>
              <a:rPr lang="fr-FR" sz="1200" dirty="0" smtClean="0">
                <a:latin typeface="Times New Roman"/>
                <a:cs typeface="Times New Roman"/>
              </a:rPr>
              <a:t> (</a:t>
            </a:r>
            <a:r>
              <a:rPr lang="fr-FR" sz="1200" dirty="0" err="1" smtClean="0">
                <a:latin typeface="Times New Roman"/>
                <a:cs typeface="Times New Roman"/>
              </a:rPr>
              <a:t>Nicolino</a:t>
            </a:r>
            <a:r>
              <a:rPr lang="fr-FR" sz="1200" dirty="0" smtClean="0">
                <a:latin typeface="Times New Roman"/>
                <a:cs typeface="Times New Roman"/>
              </a:rPr>
              <a:t>) ;</a:t>
            </a:r>
          </a:p>
        </p:txBody>
      </p:sp>
      <p:graphicFrame>
        <p:nvGraphicFramePr>
          <p:cNvPr id="13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0861668"/>
              </p:ext>
            </p:extLst>
          </p:nvPr>
        </p:nvGraphicFramePr>
        <p:xfrm>
          <a:off x="1780598" y="3974851"/>
          <a:ext cx="1348760" cy="21554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Photo Editor Photo" r:id="rId3" imgW="3572374" imgH="5706272" progId="MSPhotoEd.3">
                  <p:embed/>
                </p:oleObj>
              </mc:Choice>
              <mc:Fallback>
                <p:oleObj name="Photo Editor Photo" r:id="rId3" imgW="3572374" imgH="570627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0598" y="3974851"/>
                        <a:ext cx="1348760" cy="21554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2080188"/>
              </p:ext>
            </p:extLst>
          </p:nvPr>
        </p:nvGraphicFramePr>
        <p:xfrm>
          <a:off x="4084061" y="3974851"/>
          <a:ext cx="1434070" cy="21554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Photo Editor Photo" r:id="rId5" imgW="4323810" imgH="6496957" progId="MSPhotoEd.3">
                  <p:embed/>
                </p:oleObj>
              </mc:Choice>
              <mc:Fallback>
                <p:oleObj name="Photo Editor Photo" r:id="rId5" imgW="4323810" imgH="649695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4061" y="3974851"/>
                        <a:ext cx="1434070" cy="21554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Image 14" descr="Nico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6389185" y="3974852"/>
            <a:ext cx="1542385" cy="2169211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812794" y="6263569"/>
            <a:ext cx="8232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r>
              <a:rPr lang="fr-FR" sz="1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a presse </a:t>
            </a:r>
            <a:r>
              <a:rPr lang="fr-FR" sz="1400" b="1" dirty="0">
                <a:solidFill>
                  <a:srgbClr val="FF0000"/>
                </a:solidFill>
                <a:latin typeface="Times New Roman"/>
                <a:cs typeface="Times New Roman"/>
              </a:rPr>
              <a:t>g</a:t>
            </a:r>
            <a:r>
              <a:rPr lang="fr-FR" sz="1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rand public nous refuse tout droit de réponse </a:t>
            </a:r>
            <a:r>
              <a:rPr lang="fr-FR" sz="1400" dirty="0" smtClean="0">
                <a:latin typeface="Times New Roman"/>
                <a:cs typeface="Times New Roman"/>
              </a:rPr>
              <a:t>(en particulier l’Express et le Nouvel Observateur);</a:t>
            </a:r>
            <a:endParaRPr lang="fr-FR" sz="1400" dirty="0">
              <a:latin typeface="Times New Roman"/>
              <a:cs typeface="Times New Roman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837512" y="3384461"/>
            <a:ext cx="73027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>
                <a:latin typeface="Times New Roman"/>
                <a:cs typeface="Times New Roman"/>
              </a:rPr>
              <a:t>Exemples:</a:t>
            </a:r>
            <a:r>
              <a:rPr lang="fr-FR" sz="1200" dirty="0">
                <a:latin typeface="Times New Roman"/>
                <a:cs typeface="Times New Roman"/>
              </a:rPr>
              <a:t> </a:t>
            </a:r>
            <a:r>
              <a:rPr lang="fr-FR" sz="1200" dirty="0" smtClean="0">
                <a:latin typeface="Times New Roman"/>
                <a:cs typeface="Times New Roman"/>
              </a:rPr>
              <a:t>      l’Appel </a:t>
            </a:r>
            <a:r>
              <a:rPr lang="fr-FR" sz="1200" dirty="0">
                <a:latin typeface="Times New Roman"/>
                <a:cs typeface="Times New Roman"/>
              </a:rPr>
              <a:t>de Paris (2004) de </a:t>
            </a:r>
            <a:r>
              <a:rPr lang="fr-FR" sz="1200" dirty="0" err="1">
                <a:latin typeface="Times New Roman"/>
                <a:cs typeface="Times New Roman"/>
              </a:rPr>
              <a:t>Belpomme</a:t>
            </a:r>
            <a:r>
              <a:rPr lang="fr-FR" sz="1200" dirty="0">
                <a:latin typeface="Times New Roman"/>
                <a:cs typeface="Times New Roman"/>
              </a:rPr>
              <a:t>, qui prônait la disparition de l’industrie chimique </a:t>
            </a:r>
            <a:r>
              <a:rPr lang="fr-FR" sz="1200" dirty="0" smtClean="0">
                <a:latin typeface="Times New Roman"/>
                <a:cs typeface="Times New Roman"/>
              </a:rPr>
              <a:t>européenne ;</a:t>
            </a:r>
            <a:endParaRPr lang="fr-FR" sz="1200" dirty="0">
              <a:latin typeface="Times New Roman"/>
              <a:cs typeface="Times New Roman"/>
            </a:endParaRPr>
          </a:p>
        </p:txBody>
      </p:sp>
      <p:sp>
        <p:nvSpPr>
          <p:cNvPr id="18" name="Flèche vers la droite 17"/>
          <p:cNvSpPr/>
          <p:nvPr/>
        </p:nvSpPr>
        <p:spPr>
          <a:xfrm>
            <a:off x="583514" y="2539999"/>
            <a:ext cx="164756" cy="124940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lèche vers la droite 18"/>
          <p:cNvSpPr/>
          <p:nvPr/>
        </p:nvSpPr>
        <p:spPr>
          <a:xfrm>
            <a:off x="583514" y="2795374"/>
            <a:ext cx="164756" cy="124940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 vers la droite 19"/>
          <p:cNvSpPr/>
          <p:nvPr/>
        </p:nvSpPr>
        <p:spPr>
          <a:xfrm>
            <a:off x="583514" y="3037019"/>
            <a:ext cx="164756" cy="124940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 vers la droite 20"/>
          <p:cNvSpPr/>
          <p:nvPr/>
        </p:nvSpPr>
        <p:spPr>
          <a:xfrm>
            <a:off x="583514" y="6361049"/>
            <a:ext cx="164756" cy="124940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Étoile à 5 branches 21"/>
          <p:cNvSpPr/>
          <p:nvPr/>
        </p:nvSpPr>
        <p:spPr>
          <a:xfrm>
            <a:off x="1573447" y="3488727"/>
            <a:ext cx="123567" cy="123567"/>
          </a:xfrm>
          <a:prstGeom prst="star5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Étoile à 5 branches 22"/>
          <p:cNvSpPr/>
          <p:nvPr/>
        </p:nvSpPr>
        <p:spPr>
          <a:xfrm>
            <a:off x="1566582" y="3723507"/>
            <a:ext cx="123567" cy="123567"/>
          </a:xfrm>
          <a:prstGeom prst="star5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811422" y="3619241"/>
            <a:ext cx="40868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Times New Roman"/>
                <a:cs typeface="Times New Roman"/>
              </a:rPr>
              <a:t>      		les réquisitoires de quelques Fouquier-Tinville</a:t>
            </a:r>
            <a:r>
              <a:rPr lang="is-IS" sz="1200" dirty="0" smtClean="0">
                <a:latin typeface="Times New Roman"/>
                <a:cs typeface="Times New Roman"/>
              </a:rPr>
              <a:t>…</a:t>
            </a:r>
            <a:endParaRPr lang="fr-FR" sz="1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91580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40368" y="9773"/>
            <a:ext cx="6208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Des blocages français et européens ?</a:t>
            </a:r>
            <a:r>
              <a:rPr lang="is-IS" sz="28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….</a:t>
            </a:r>
            <a:endParaRPr lang="fr-FR" sz="2800" b="1" i="1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cxnSp>
        <p:nvCxnSpPr>
          <p:cNvPr id="3" name="Connecteur droit 2"/>
          <p:cNvCxnSpPr/>
          <p:nvPr/>
        </p:nvCxnSpPr>
        <p:spPr>
          <a:xfrm>
            <a:off x="198473" y="584804"/>
            <a:ext cx="8778650" cy="0"/>
          </a:xfrm>
          <a:prstGeom prst="line">
            <a:avLst/>
          </a:prstGeom>
          <a:ln w="3810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288324" y="878703"/>
            <a:ext cx="6413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S’agissant de l’industrie européenne, que dire de la procédure REACH ?</a:t>
            </a:r>
            <a:endParaRPr lang="fr-FR" sz="1600" b="1" i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440724" y="1195863"/>
            <a:ext cx="87342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Times New Roman"/>
                <a:cs typeface="Times New Roman"/>
              </a:rPr>
              <a:t>Même respectable dans son intention, si elle était universelle, son application uniquement à l’Europe pénalise de fait</a:t>
            </a:r>
          </a:p>
          <a:p>
            <a:r>
              <a:rPr lang="fr-FR" sz="1400" dirty="0">
                <a:latin typeface="Times New Roman"/>
                <a:cs typeface="Times New Roman"/>
              </a:rPr>
              <a:t>l</a:t>
            </a:r>
            <a:r>
              <a:rPr lang="fr-FR" sz="1400" dirty="0" smtClean="0">
                <a:latin typeface="Times New Roman"/>
                <a:cs typeface="Times New Roman"/>
              </a:rPr>
              <a:t>a compétitivité de l’industrie européenne par rapport à ses concurrentes américaines et asiatiques, à cause des surcoûts</a:t>
            </a:r>
          </a:p>
          <a:p>
            <a:r>
              <a:rPr lang="fr-FR" sz="1400" dirty="0">
                <a:latin typeface="Times New Roman"/>
                <a:cs typeface="Times New Roman"/>
              </a:rPr>
              <a:t>q</a:t>
            </a:r>
            <a:r>
              <a:rPr lang="fr-FR" sz="1400" dirty="0" smtClean="0">
                <a:latin typeface="Times New Roman"/>
                <a:cs typeface="Times New Roman"/>
              </a:rPr>
              <a:t>u’elle implique et du temps passé à préciser chaque fiche de produit</a:t>
            </a:r>
            <a:r>
              <a:rPr lang="is-IS" sz="1400" dirty="0" smtClean="0">
                <a:latin typeface="Times New Roman"/>
                <a:cs typeface="Times New Roman"/>
              </a:rPr>
              <a:t>…</a:t>
            </a:r>
            <a:r>
              <a:rPr lang="fr-FR" sz="1400" dirty="0" smtClean="0">
                <a:latin typeface="Times New Roman"/>
                <a:cs typeface="Times New Roman"/>
              </a:rPr>
              <a:t> </a:t>
            </a:r>
            <a:endParaRPr lang="fr-FR" sz="1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96972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40368" y="9773"/>
            <a:ext cx="6208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Des blocages français et européens ?</a:t>
            </a:r>
            <a:r>
              <a:rPr lang="is-IS" sz="28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….</a:t>
            </a:r>
            <a:endParaRPr lang="fr-FR" sz="2800" b="1" i="1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cxnSp>
        <p:nvCxnSpPr>
          <p:cNvPr id="3" name="Connecteur droit 2"/>
          <p:cNvCxnSpPr/>
          <p:nvPr/>
        </p:nvCxnSpPr>
        <p:spPr>
          <a:xfrm>
            <a:off x="198473" y="584804"/>
            <a:ext cx="8778650" cy="0"/>
          </a:xfrm>
          <a:prstGeom prst="line">
            <a:avLst/>
          </a:prstGeom>
          <a:ln w="3810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288324" y="878703"/>
            <a:ext cx="6413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S’agissant de l’industrie européenne, que dire de la procédure REACH ?</a:t>
            </a:r>
            <a:endParaRPr lang="fr-FR" sz="1600" b="1" i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440724" y="1195863"/>
            <a:ext cx="87342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Times New Roman"/>
                <a:cs typeface="Times New Roman"/>
              </a:rPr>
              <a:t>Même respectable dans son intention, si elle était universelle, son application uniquement à l’Europe pénalise de fait</a:t>
            </a:r>
          </a:p>
          <a:p>
            <a:r>
              <a:rPr lang="fr-FR" sz="1400" dirty="0">
                <a:latin typeface="Times New Roman"/>
                <a:cs typeface="Times New Roman"/>
              </a:rPr>
              <a:t>l</a:t>
            </a:r>
            <a:r>
              <a:rPr lang="fr-FR" sz="1400" dirty="0" smtClean="0">
                <a:latin typeface="Times New Roman"/>
                <a:cs typeface="Times New Roman"/>
              </a:rPr>
              <a:t>a compétitivité de l’industrie européenne par rapport à ses concurrentes américaines et asiatiques, à cause des surcoûts</a:t>
            </a:r>
          </a:p>
          <a:p>
            <a:r>
              <a:rPr lang="fr-FR" sz="1400" dirty="0">
                <a:latin typeface="Times New Roman"/>
                <a:cs typeface="Times New Roman"/>
              </a:rPr>
              <a:t>q</a:t>
            </a:r>
            <a:r>
              <a:rPr lang="fr-FR" sz="1400" dirty="0" smtClean="0">
                <a:latin typeface="Times New Roman"/>
                <a:cs typeface="Times New Roman"/>
              </a:rPr>
              <a:t>u’elle implique et du temps passé à préciser chaque fiche de produit</a:t>
            </a:r>
            <a:r>
              <a:rPr lang="is-IS" sz="1400" dirty="0" smtClean="0">
                <a:latin typeface="Times New Roman"/>
                <a:cs typeface="Times New Roman"/>
              </a:rPr>
              <a:t>…</a:t>
            </a:r>
            <a:r>
              <a:rPr lang="fr-FR" sz="1400" dirty="0" smtClean="0">
                <a:latin typeface="Times New Roman"/>
                <a:cs typeface="Times New Roman"/>
              </a:rPr>
              <a:t> </a:t>
            </a:r>
            <a:endParaRPr lang="fr-FR" sz="1400" dirty="0">
              <a:latin typeface="Times New Roman"/>
              <a:cs typeface="Times New Roman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344614" y="2184400"/>
            <a:ext cx="36776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S’agissant de la politique européenne</a:t>
            </a:r>
            <a:r>
              <a:rPr lang="is-IS" sz="16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….</a:t>
            </a:r>
            <a:r>
              <a:rPr lang="fr-FR" sz="16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endParaRPr lang="fr-FR" sz="1600" b="1" i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448959" y="2494718"/>
            <a:ext cx="873859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Times New Roman"/>
                <a:cs typeface="Times New Roman"/>
              </a:rPr>
              <a:t>Peut-on continuer d’accepter que des ONG écologistes, autour de </a:t>
            </a:r>
            <a:r>
              <a:rPr lang="fr-FR" sz="1400" dirty="0" err="1" smtClean="0">
                <a:latin typeface="Times New Roman"/>
                <a:cs typeface="Times New Roman"/>
              </a:rPr>
              <a:t>GreenPeace</a:t>
            </a:r>
            <a:r>
              <a:rPr lang="fr-FR" sz="1400" dirty="0" smtClean="0">
                <a:latin typeface="Times New Roman"/>
                <a:cs typeface="Times New Roman"/>
              </a:rPr>
              <a:t>, </a:t>
            </a:r>
            <a:r>
              <a:rPr lang="fr-FR" sz="1400" b="1" u="sng" dirty="0" smtClean="0">
                <a:latin typeface="Times New Roman"/>
                <a:cs typeface="Times New Roman"/>
              </a:rPr>
              <a:t>exigent</a:t>
            </a:r>
            <a:r>
              <a:rPr lang="fr-FR" sz="1400" dirty="0" smtClean="0">
                <a:latin typeface="Times New Roman"/>
                <a:cs typeface="Times New Roman"/>
              </a:rPr>
              <a:t> de Monsieur Juncker, Président</a:t>
            </a:r>
          </a:p>
          <a:p>
            <a:r>
              <a:rPr lang="fr-FR" sz="1400" dirty="0">
                <a:latin typeface="Times New Roman"/>
                <a:cs typeface="Times New Roman"/>
              </a:rPr>
              <a:t>d</a:t>
            </a:r>
            <a:r>
              <a:rPr lang="fr-FR" sz="1400" dirty="0" smtClean="0">
                <a:latin typeface="Times New Roman"/>
                <a:cs typeface="Times New Roman"/>
              </a:rPr>
              <a:t>e la Commission Européenne (</a:t>
            </a:r>
            <a:r>
              <a:rPr lang="fr-FR" sz="1400" i="1" dirty="0" smtClean="0">
                <a:latin typeface="Times New Roman"/>
                <a:cs typeface="Times New Roman"/>
              </a:rPr>
              <a:t>lettre ouverte du 22 juillet 2014</a:t>
            </a:r>
            <a:r>
              <a:rPr lang="fr-FR" sz="1400" dirty="0" smtClean="0">
                <a:latin typeface="Times New Roman"/>
                <a:cs typeface="Times New Roman"/>
              </a:rPr>
              <a:t>) la suppression du poste de Conseiller Scientifique </a:t>
            </a:r>
          </a:p>
          <a:p>
            <a:r>
              <a:rPr lang="fr-FR" sz="1400" dirty="0" smtClean="0">
                <a:latin typeface="Times New Roman"/>
                <a:cs typeface="Times New Roman"/>
              </a:rPr>
              <a:t>Général auprès de lui , ce qu’il a fait? Peut-on continuer d’accepter ces redditions en rase campagne devant cette forme</a:t>
            </a:r>
          </a:p>
          <a:p>
            <a:r>
              <a:rPr lang="fr-FR" sz="1400" dirty="0">
                <a:latin typeface="Times New Roman"/>
                <a:cs typeface="Times New Roman"/>
              </a:rPr>
              <a:t>d</a:t>
            </a:r>
            <a:r>
              <a:rPr lang="fr-FR" sz="1400" dirty="0" smtClean="0">
                <a:latin typeface="Times New Roman"/>
                <a:cs typeface="Times New Roman"/>
              </a:rPr>
              <a:t>e terrorisme vert qui, s’il persiste, même sous le prétexte du bien-être de l’humanité, sera en définitive la chronique </a:t>
            </a:r>
          </a:p>
          <a:p>
            <a:r>
              <a:rPr lang="fr-FR" sz="1400" dirty="0" smtClean="0">
                <a:latin typeface="Times New Roman"/>
                <a:cs typeface="Times New Roman"/>
              </a:rPr>
              <a:t>d’une mort annoncée pour l’économie européenne, qui ravira ses concurrents</a:t>
            </a:r>
            <a:r>
              <a:rPr lang="is-IS" sz="1400" dirty="0" smtClean="0">
                <a:latin typeface="Times New Roman"/>
                <a:cs typeface="Times New Roman"/>
              </a:rPr>
              <a:t>…</a:t>
            </a:r>
            <a:endParaRPr lang="fr-FR" sz="1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73953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40368" y="9773"/>
            <a:ext cx="6208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Des blocages français et européens ?</a:t>
            </a:r>
            <a:r>
              <a:rPr lang="is-IS" sz="28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….</a:t>
            </a:r>
            <a:endParaRPr lang="fr-FR" sz="2800" b="1" i="1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cxnSp>
        <p:nvCxnSpPr>
          <p:cNvPr id="3" name="Connecteur droit 2"/>
          <p:cNvCxnSpPr/>
          <p:nvPr/>
        </p:nvCxnSpPr>
        <p:spPr>
          <a:xfrm>
            <a:off x="198473" y="584804"/>
            <a:ext cx="8778650" cy="0"/>
          </a:xfrm>
          <a:prstGeom prst="line">
            <a:avLst/>
          </a:prstGeom>
          <a:ln w="3810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er 3"/>
          <p:cNvGrpSpPr/>
          <p:nvPr/>
        </p:nvGrpSpPr>
        <p:grpSpPr>
          <a:xfrm>
            <a:off x="288324" y="878703"/>
            <a:ext cx="8886607" cy="1055824"/>
            <a:chOff x="288324" y="878703"/>
            <a:chExt cx="8886607" cy="1055824"/>
          </a:xfrm>
        </p:grpSpPr>
        <p:sp>
          <p:nvSpPr>
            <p:cNvPr id="6" name="ZoneTexte 5"/>
            <p:cNvSpPr txBox="1"/>
            <p:nvPr/>
          </p:nvSpPr>
          <p:spPr>
            <a:xfrm>
              <a:off x="288324" y="878703"/>
              <a:ext cx="64135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i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S’agissant de l’industrie européenne, que dire de la procédure REACH ?</a:t>
              </a:r>
              <a:endParaRPr lang="fr-FR" sz="1600" b="1" i="1" dirty="0">
                <a:solidFill>
                  <a:srgbClr val="FF0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440724" y="1195863"/>
              <a:ext cx="873420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latin typeface="Times New Roman"/>
                  <a:cs typeface="Times New Roman"/>
                </a:rPr>
                <a:t>Même respectable dans son intention, si elle était universelle, son application uniquement à l’Europe pénalise de fait</a:t>
              </a:r>
            </a:p>
            <a:p>
              <a:r>
                <a:rPr lang="fr-FR" sz="1400" dirty="0">
                  <a:latin typeface="Times New Roman"/>
                  <a:cs typeface="Times New Roman"/>
                </a:rPr>
                <a:t>l</a:t>
              </a:r>
              <a:r>
                <a:rPr lang="fr-FR" sz="1400" dirty="0" smtClean="0">
                  <a:latin typeface="Times New Roman"/>
                  <a:cs typeface="Times New Roman"/>
                </a:rPr>
                <a:t>a compétitivité de l’industrie européenne par rapport à ses concurrentes américaines et asiatiques, à cause des surcoûts</a:t>
              </a:r>
            </a:p>
            <a:p>
              <a:r>
                <a:rPr lang="fr-FR" sz="1400" dirty="0">
                  <a:latin typeface="Times New Roman"/>
                  <a:cs typeface="Times New Roman"/>
                </a:rPr>
                <a:t>q</a:t>
              </a:r>
              <a:r>
                <a:rPr lang="fr-FR" sz="1400" dirty="0" smtClean="0">
                  <a:latin typeface="Times New Roman"/>
                  <a:cs typeface="Times New Roman"/>
                </a:rPr>
                <a:t>u’elle implique et du temps passé à préciser chaque fiche de produit</a:t>
              </a:r>
              <a:r>
                <a:rPr lang="is-IS" sz="1400" dirty="0" smtClean="0">
                  <a:latin typeface="Times New Roman"/>
                  <a:cs typeface="Times New Roman"/>
                </a:rPr>
                <a:t>…</a:t>
              </a:r>
              <a:r>
                <a:rPr lang="fr-FR" sz="1400" dirty="0" smtClean="0">
                  <a:latin typeface="Times New Roman"/>
                  <a:cs typeface="Times New Roman"/>
                </a:rPr>
                <a:t> </a:t>
              </a:r>
              <a:endParaRPr lang="fr-FR" sz="1400" dirty="0">
                <a:latin typeface="Times New Roman"/>
                <a:cs typeface="Times New Roman"/>
              </a:endParaRPr>
            </a:p>
          </p:txBody>
        </p:sp>
      </p:grpSp>
      <p:grpSp>
        <p:nvGrpSpPr>
          <p:cNvPr id="5" name="Grouper 4"/>
          <p:cNvGrpSpPr/>
          <p:nvPr/>
        </p:nvGrpSpPr>
        <p:grpSpPr>
          <a:xfrm>
            <a:off x="344614" y="2184400"/>
            <a:ext cx="8842935" cy="1479869"/>
            <a:chOff x="344614" y="2184400"/>
            <a:chExt cx="8842935" cy="1479869"/>
          </a:xfrm>
        </p:grpSpPr>
        <p:sp>
          <p:nvSpPr>
            <p:cNvPr id="27" name="ZoneTexte 26"/>
            <p:cNvSpPr txBox="1"/>
            <p:nvPr/>
          </p:nvSpPr>
          <p:spPr>
            <a:xfrm>
              <a:off x="344614" y="2184400"/>
              <a:ext cx="36776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i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S’agissant de la politique européenne</a:t>
              </a:r>
              <a:r>
                <a:rPr lang="is-IS" sz="1600" b="1" i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….</a:t>
              </a:r>
              <a:r>
                <a:rPr lang="fr-FR" sz="1600" b="1" i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 </a:t>
              </a:r>
              <a:endParaRPr lang="fr-FR" sz="1600" b="1" i="1" dirty="0">
                <a:solidFill>
                  <a:srgbClr val="FF0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448959" y="2494718"/>
              <a:ext cx="8738590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latin typeface="Times New Roman"/>
                  <a:cs typeface="Times New Roman"/>
                </a:rPr>
                <a:t>Peut-on continuer d’accepter que des ONG écologistes, autour de </a:t>
              </a:r>
              <a:r>
                <a:rPr lang="fr-FR" sz="1400" dirty="0" err="1" smtClean="0">
                  <a:latin typeface="Times New Roman"/>
                  <a:cs typeface="Times New Roman"/>
                </a:rPr>
                <a:t>GreenPeace</a:t>
              </a:r>
              <a:r>
                <a:rPr lang="fr-FR" sz="1400" dirty="0" smtClean="0">
                  <a:latin typeface="Times New Roman"/>
                  <a:cs typeface="Times New Roman"/>
                </a:rPr>
                <a:t>, </a:t>
              </a:r>
              <a:r>
                <a:rPr lang="fr-FR" sz="1400" b="1" u="sng" dirty="0" smtClean="0">
                  <a:latin typeface="Times New Roman"/>
                  <a:cs typeface="Times New Roman"/>
                </a:rPr>
                <a:t>exigent</a:t>
              </a:r>
              <a:r>
                <a:rPr lang="fr-FR" sz="1400" dirty="0" smtClean="0">
                  <a:latin typeface="Times New Roman"/>
                  <a:cs typeface="Times New Roman"/>
                </a:rPr>
                <a:t> de Monsieur Juncker, Président</a:t>
              </a:r>
            </a:p>
            <a:p>
              <a:r>
                <a:rPr lang="fr-FR" sz="1400" dirty="0">
                  <a:latin typeface="Times New Roman"/>
                  <a:cs typeface="Times New Roman"/>
                </a:rPr>
                <a:t>d</a:t>
              </a:r>
              <a:r>
                <a:rPr lang="fr-FR" sz="1400" dirty="0" smtClean="0">
                  <a:latin typeface="Times New Roman"/>
                  <a:cs typeface="Times New Roman"/>
                </a:rPr>
                <a:t>e la Commission Européenne (</a:t>
              </a:r>
              <a:r>
                <a:rPr lang="fr-FR" sz="1400" i="1" dirty="0" smtClean="0">
                  <a:latin typeface="Times New Roman"/>
                  <a:cs typeface="Times New Roman"/>
                </a:rPr>
                <a:t>lettre ouverte du 22 juillet 2014</a:t>
              </a:r>
              <a:r>
                <a:rPr lang="fr-FR" sz="1400" dirty="0" smtClean="0">
                  <a:latin typeface="Times New Roman"/>
                  <a:cs typeface="Times New Roman"/>
                </a:rPr>
                <a:t>) la suppression du poste de Conseiller Scientifique </a:t>
              </a:r>
            </a:p>
            <a:p>
              <a:r>
                <a:rPr lang="fr-FR" sz="1400" dirty="0" smtClean="0">
                  <a:latin typeface="Times New Roman"/>
                  <a:cs typeface="Times New Roman"/>
                </a:rPr>
                <a:t>Général auprès de lui , ce qu’il a fait? Peut-on continuer d’accepter ces redditions en rase campagne devant cette forme</a:t>
              </a:r>
            </a:p>
            <a:p>
              <a:r>
                <a:rPr lang="fr-FR" sz="1400" dirty="0">
                  <a:latin typeface="Times New Roman"/>
                  <a:cs typeface="Times New Roman"/>
                </a:rPr>
                <a:t>d</a:t>
              </a:r>
              <a:r>
                <a:rPr lang="fr-FR" sz="1400" dirty="0" smtClean="0">
                  <a:latin typeface="Times New Roman"/>
                  <a:cs typeface="Times New Roman"/>
                </a:rPr>
                <a:t>e terrorisme vert qui, s’il persiste, même sous le prétexte du bien-être de l’humanité, sera en définitive la chronique </a:t>
              </a:r>
            </a:p>
            <a:p>
              <a:r>
                <a:rPr lang="fr-FR" sz="1400" dirty="0" smtClean="0">
                  <a:latin typeface="Times New Roman"/>
                  <a:cs typeface="Times New Roman"/>
                </a:rPr>
                <a:t>d’une mort annoncée pour l’économie européenne, qui ravira ses concurrents</a:t>
              </a:r>
              <a:r>
                <a:rPr lang="is-IS" sz="1400" dirty="0" smtClean="0">
                  <a:latin typeface="Times New Roman"/>
                  <a:cs typeface="Times New Roman"/>
                </a:rPr>
                <a:t>…</a:t>
              </a:r>
              <a:endParaRPr lang="fr-FR" sz="1400" dirty="0">
                <a:latin typeface="Times New Roman"/>
                <a:cs typeface="Times New Roman"/>
              </a:endParaRPr>
            </a:p>
          </p:txBody>
        </p:sp>
      </p:grpSp>
      <p:grpSp>
        <p:nvGrpSpPr>
          <p:cNvPr id="7" name="Grouper 6"/>
          <p:cNvGrpSpPr/>
          <p:nvPr/>
        </p:nvGrpSpPr>
        <p:grpSpPr>
          <a:xfrm>
            <a:off x="344614" y="3859483"/>
            <a:ext cx="8977358" cy="1689795"/>
            <a:chOff x="344614" y="3859483"/>
            <a:chExt cx="8977358" cy="1689795"/>
          </a:xfrm>
        </p:grpSpPr>
        <p:sp>
          <p:nvSpPr>
            <p:cNvPr id="26" name="ZoneTexte 25"/>
            <p:cNvSpPr txBox="1"/>
            <p:nvPr/>
          </p:nvSpPr>
          <p:spPr>
            <a:xfrm>
              <a:off x="344614" y="3859483"/>
              <a:ext cx="84200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i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S’agissant enfin de la population française, de ses acteurs et du futur des nouvelles générations ?</a:t>
              </a:r>
              <a:endParaRPr lang="fr-FR" sz="1600" b="1" i="1" dirty="0">
                <a:solidFill>
                  <a:srgbClr val="FF0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422869" y="4164283"/>
              <a:ext cx="8899103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latin typeface="Times New Roman"/>
                  <a:cs typeface="Times New Roman"/>
                </a:rPr>
                <a:t>Dans un pays, il n’y a de compétitivité possible que si ses habitants ont acquis une connaissance et une culture</a:t>
              </a:r>
            </a:p>
            <a:p>
              <a:r>
                <a:rPr lang="fr-FR" sz="1400" dirty="0">
                  <a:latin typeface="Times New Roman"/>
                  <a:cs typeface="Times New Roman"/>
                </a:rPr>
                <a:t>s</a:t>
              </a:r>
              <a:r>
                <a:rPr lang="fr-FR" sz="1400" dirty="0" smtClean="0">
                  <a:latin typeface="Times New Roman"/>
                  <a:cs typeface="Times New Roman"/>
                </a:rPr>
                <a:t>uffisantes pour faire face aux défis. L’éducation est essentielle pour cela, et il m’est pénible de dire que, dans notre pays,</a:t>
              </a:r>
            </a:p>
            <a:p>
              <a:r>
                <a:rPr lang="fr-FR" sz="1400" dirty="0">
                  <a:latin typeface="Times New Roman"/>
                  <a:cs typeface="Times New Roman"/>
                </a:rPr>
                <a:t>c</a:t>
              </a:r>
              <a:r>
                <a:rPr lang="fr-FR" sz="1400" dirty="0" smtClean="0">
                  <a:latin typeface="Times New Roman"/>
                  <a:cs typeface="Times New Roman"/>
                </a:rPr>
                <a:t>elle-ci est en grand danger avec les nouvelles réformes annoncées. S’il faut une éducation pour tous, il faut en même</a:t>
              </a:r>
            </a:p>
            <a:p>
              <a:r>
                <a:rPr lang="fr-FR" sz="1400" dirty="0">
                  <a:latin typeface="Times New Roman"/>
                  <a:cs typeface="Times New Roman"/>
                </a:rPr>
                <a:t>t</a:t>
              </a:r>
              <a:r>
                <a:rPr lang="fr-FR" sz="1400" dirty="0" smtClean="0">
                  <a:latin typeface="Times New Roman"/>
                  <a:cs typeface="Times New Roman"/>
                </a:rPr>
                <a:t>emps préserver les plus brillants d’entre eux, ceux qui assureront l’avenir économique du pays. Je veux simplement dire</a:t>
              </a:r>
            </a:p>
            <a:p>
              <a:r>
                <a:rPr lang="fr-FR" sz="1400" dirty="0">
                  <a:latin typeface="Times New Roman"/>
                  <a:cs typeface="Times New Roman"/>
                </a:rPr>
                <a:t>q</a:t>
              </a:r>
              <a:r>
                <a:rPr lang="fr-FR" sz="1400" dirty="0" smtClean="0">
                  <a:latin typeface="Times New Roman"/>
                  <a:cs typeface="Times New Roman"/>
                </a:rPr>
                <a:t>ue l’Académie des Sciences  a transmis directement à Mme la Ministre un rapport qui condamne en termes clairs </a:t>
              </a:r>
            </a:p>
            <a:p>
              <a:r>
                <a:rPr lang="fr-FR" sz="1400" dirty="0">
                  <a:latin typeface="Times New Roman"/>
                  <a:cs typeface="Times New Roman"/>
                </a:rPr>
                <a:t>d</a:t>
              </a:r>
              <a:r>
                <a:rPr lang="fr-FR" sz="1400" dirty="0" smtClean="0">
                  <a:latin typeface="Times New Roman"/>
                  <a:cs typeface="Times New Roman"/>
                </a:rPr>
                <a:t>ifférents aspects de sa réforme. Je suis à votre disposition pour détailler ceux-ci dans notre prochaine discussion.</a:t>
              </a:r>
              <a:endParaRPr lang="fr-FR" sz="1400" dirty="0"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1971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26638" y="112748"/>
            <a:ext cx="2877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Pour conclure</a:t>
            </a:r>
            <a:r>
              <a:rPr lang="is-IS" sz="28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….</a:t>
            </a:r>
            <a:endParaRPr lang="fr-FR" sz="2800" b="1" i="1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cxnSp>
        <p:nvCxnSpPr>
          <p:cNvPr id="3" name="Connecteur droit 2"/>
          <p:cNvCxnSpPr/>
          <p:nvPr/>
        </p:nvCxnSpPr>
        <p:spPr>
          <a:xfrm>
            <a:off x="198473" y="777024"/>
            <a:ext cx="8778650" cy="0"/>
          </a:xfrm>
          <a:prstGeom prst="line">
            <a:avLst/>
          </a:prstGeom>
          <a:ln w="3810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Potier Pierre.jpg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965" y="2098585"/>
            <a:ext cx="3810000" cy="2540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948666" y="4758590"/>
            <a:ext cx="1344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latin typeface="Times New Roman"/>
                <a:cs typeface="Times New Roman"/>
              </a:rPr>
              <a:t>Pierre Potier</a:t>
            </a:r>
            <a:endParaRPr lang="fr-FR" dirty="0">
              <a:latin typeface="Times New Roman"/>
              <a:cs typeface="Times New Roman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640679" y="5568751"/>
            <a:ext cx="2029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i="1" dirty="0" smtClean="0">
                <a:latin typeface="Times New Roman"/>
                <a:cs typeface="Times New Roman"/>
              </a:rPr>
              <a:t>Le père de la </a:t>
            </a:r>
            <a:r>
              <a:rPr lang="fr-FR" sz="900" i="1" dirty="0" err="1">
                <a:latin typeface="Times New Roman"/>
                <a:cs typeface="Times New Roman"/>
              </a:rPr>
              <a:t>N</a:t>
            </a:r>
            <a:r>
              <a:rPr lang="fr-FR" sz="900" i="1" dirty="0" err="1" smtClean="0">
                <a:latin typeface="Times New Roman"/>
                <a:cs typeface="Times New Roman"/>
              </a:rPr>
              <a:t>avelbine</a:t>
            </a:r>
            <a:r>
              <a:rPr lang="fr-FR" sz="900" i="1" dirty="0" smtClean="0">
                <a:latin typeface="Times New Roman"/>
                <a:cs typeface="Times New Roman"/>
              </a:rPr>
              <a:t> et du </a:t>
            </a:r>
            <a:r>
              <a:rPr lang="fr-FR" sz="900" i="1" dirty="0" err="1" smtClean="0">
                <a:latin typeface="Times New Roman"/>
                <a:cs typeface="Times New Roman"/>
              </a:rPr>
              <a:t>Taxotère</a:t>
            </a:r>
            <a:r>
              <a:rPr lang="fr-FR" sz="900" i="1" dirty="0" smtClean="0">
                <a:latin typeface="Times New Roman"/>
                <a:cs typeface="Times New Roman"/>
              </a:rPr>
              <a:t>,</a:t>
            </a:r>
          </a:p>
          <a:p>
            <a:r>
              <a:rPr lang="fr-FR" sz="900" i="1" dirty="0">
                <a:latin typeface="Times New Roman"/>
                <a:cs typeface="Times New Roman"/>
              </a:rPr>
              <a:t>l</a:t>
            </a:r>
            <a:r>
              <a:rPr lang="fr-FR" sz="900" i="1" dirty="0" smtClean="0">
                <a:latin typeface="Times New Roman"/>
                <a:cs typeface="Times New Roman"/>
              </a:rPr>
              <a:t>es meilleurs anti-cancéreux connus</a:t>
            </a:r>
            <a:r>
              <a:rPr lang="is-IS" sz="900" i="1" dirty="0" smtClean="0">
                <a:latin typeface="Times New Roman"/>
                <a:cs typeface="Times New Roman"/>
              </a:rPr>
              <a:t>…</a:t>
            </a:r>
            <a:endParaRPr lang="fr-FR" sz="900" i="1" dirty="0">
              <a:latin typeface="Times New Roman"/>
              <a:cs typeface="Times New Roman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896054" y="5004352"/>
            <a:ext cx="143170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900" dirty="0" smtClean="0">
                <a:latin typeface="Times New Roman"/>
                <a:cs typeface="Times New Roman"/>
              </a:rPr>
              <a:t>Chimiste et pharmacien</a:t>
            </a:r>
          </a:p>
          <a:p>
            <a:pPr algn="ctr"/>
            <a:r>
              <a:rPr lang="fr-FR" sz="900" dirty="0" smtClean="0">
                <a:latin typeface="Times New Roman"/>
                <a:cs typeface="Times New Roman"/>
              </a:rPr>
              <a:t>Membre de l’Institut,</a:t>
            </a:r>
          </a:p>
          <a:p>
            <a:pPr algn="ctr"/>
            <a:r>
              <a:rPr lang="fr-FR" sz="900" dirty="0" smtClean="0">
                <a:latin typeface="Times New Roman"/>
                <a:cs typeface="Times New Roman"/>
              </a:rPr>
              <a:t>Médaille d’Or CNRS 1998</a:t>
            </a:r>
            <a:endParaRPr lang="fr-FR" sz="9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37194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-23816" y="221680"/>
            <a:ext cx="916781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Les matériaux à différentes échelles; blocages et défis</a:t>
            </a:r>
            <a:endParaRPr lang="fr-FR" sz="3200" b="1" i="1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0" y="1037935"/>
            <a:ext cx="9144000" cy="0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Ellipse 5"/>
          <p:cNvSpPr/>
          <p:nvPr/>
        </p:nvSpPr>
        <p:spPr>
          <a:xfrm>
            <a:off x="2990297" y="2736266"/>
            <a:ext cx="2990273" cy="185635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1562" y="1454726"/>
            <a:ext cx="9101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rial"/>
                <a:cs typeface="Arial"/>
              </a:rPr>
              <a:t>Un composé chimique, une formule, une structure, des propriétés et une mise en forme</a:t>
            </a:r>
            <a:endParaRPr lang="fr-FR" dirty="0">
              <a:latin typeface="Arial"/>
              <a:cs typeface="Arial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366978" y="3348179"/>
            <a:ext cx="22369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latin typeface="Arial"/>
                <a:cs typeface="Arial"/>
              </a:rPr>
              <a:t>Matériau ?</a:t>
            </a:r>
            <a:endParaRPr lang="fr-FR" sz="3200" b="1" dirty="0">
              <a:latin typeface="Arial"/>
              <a:cs typeface="Arial"/>
            </a:endParaRPr>
          </a:p>
        </p:txBody>
      </p:sp>
      <p:sp>
        <p:nvSpPr>
          <p:cNvPr id="9" name="Flèche vers la gauche 8"/>
          <p:cNvSpPr/>
          <p:nvPr/>
        </p:nvSpPr>
        <p:spPr>
          <a:xfrm>
            <a:off x="2193650" y="3555997"/>
            <a:ext cx="842818" cy="277091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2262920" y="3151870"/>
            <a:ext cx="715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Type</a:t>
            </a:r>
            <a:endParaRPr lang="fr-FR" b="1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15640" y="2736266"/>
            <a:ext cx="1236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rial"/>
                <a:cs typeface="Arial"/>
              </a:rPr>
              <a:t>Métallique</a:t>
            </a:r>
            <a:endParaRPr lang="fr-FR" dirty="0">
              <a:latin typeface="Arial"/>
              <a:cs typeface="Arial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06410" y="3108021"/>
            <a:ext cx="1159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rial"/>
                <a:cs typeface="Arial"/>
              </a:rPr>
              <a:t>Polymère</a:t>
            </a:r>
            <a:endParaRPr lang="fr-FR" dirty="0">
              <a:latin typeface="Arial"/>
              <a:cs typeface="Arial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97180" y="3479776"/>
            <a:ext cx="954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D9D9D9"/>
                </a:solidFill>
                <a:latin typeface="Arial"/>
                <a:cs typeface="Arial"/>
              </a:rPr>
              <a:t>MInéral</a:t>
            </a:r>
            <a:endParaRPr lang="fr-FR" dirty="0">
              <a:solidFill>
                <a:srgbClr val="D9D9D9"/>
              </a:solidFill>
              <a:latin typeface="Arial"/>
              <a:cs typeface="Arial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87950" y="3851531"/>
            <a:ext cx="1262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Organique</a:t>
            </a:r>
            <a:endParaRPr lang="fr-FR" dirty="0">
              <a:solidFill>
                <a:schemeClr val="bg1">
                  <a:lumMod val="8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78720" y="4223286"/>
            <a:ext cx="980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  <a:latin typeface="Arial"/>
                <a:cs typeface="Arial"/>
              </a:rPr>
              <a:t>Hybride</a:t>
            </a:r>
            <a:endParaRPr lang="fr-FR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69490" y="4595041"/>
            <a:ext cx="141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  <a:latin typeface="Arial"/>
                <a:cs typeface="Arial"/>
              </a:rPr>
              <a:t>Biomatériau</a:t>
            </a:r>
            <a:endParaRPr lang="fr-FR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7" name="Flèche vers la gauche 16"/>
          <p:cNvSpPr/>
          <p:nvPr/>
        </p:nvSpPr>
        <p:spPr>
          <a:xfrm rot="5400000">
            <a:off x="4047852" y="2176192"/>
            <a:ext cx="842818" cy="277091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 vers la gauche 17"/>
          <p:cNvSpPr/>
          <p:nvPr/>
        </p:nvSpPr>
        <p:spPr>
          <a:xfrm flipH="1">
            <a:off x="5977647" y="3609080"/>
            <a:ext cx="842818" cy="277091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6915737" y="3267336"/>
            <a:ext cx="18145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rial"/>
                <a:cs typeface="Arial"/>
              </a:rPr>
              <a:t>Du nanomètre</a:t>
            </a:r>
          </a:p>
          <a:p>
            <a:r>
              <a:rPr lang="fr-FR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a</a:t>
            </a:r>
            <a:r>
              <a:rPr lang="fr-FR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u film mince</a:t>
            </a:r>
          </a:p>
          <a:p>
            <a:r>
              <a:rPr lang="fr-FR" dirty="0" smtClean="0">
                <a:solidFill>
                  <a:schemeClr val="bg1"/>
                </a:solidFill>
                <a:latin typeface="Arial"/>
                <a:cs typeface="Arial"/>
              </a:rPr>
              <a:t>jusqu’à la tonne</a:t>
            </a:r>
            <a:endParaRPr lang="fr-FR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975453" y="2447630"/>
            <a:ext cx="1795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latin typeface="Arial"/>
                <a:cs typeface="Arial"/>
              </a:rPr>
              <a:t>Du laboratoire</a:t>
            </a:r>
            <a:endParaRPr lang="fr-FR" sz="2000" dirty="0">
              <a:latin typeface="Arial"/>
              <a:cs typeface="Arial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6977768" y="4701220"/>
            <a:ext cx="19237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  <a:latin typeface="Arial"/>
                <a:cs typeface="Arial"/>
              </a:rPr>
              <a:t>à</a:t>
            </a:r>
            <a:r>
              <a:rPr lang="fr-FR" sz="2000" dirty="0" smtClean="0">
                <a:solidFill>
                  <a:schemeClr val="bg1"/>
                </a:solidFill>
                <a:latin typeface="Arial"/>
                <a:cs typeface="Arial"/>
              </a:rPr>
              <a:t> la production</a:t>
            </a:r>
          </a:p>
          <a:p>
            <a:r>
              <a:rPr lang="fr-FR" sz="2000" dirty="0">
                <a:solidFill>
                  <a:schemeClr val="bg1"/>
                </a:solidFill>
                <a:latin typeface="Arial"/>
                <a:cs typeface="Arial"/>
              </a:rPr>
              <a:t>t</a:t>
            </a:r>
            <a:r>
              <a:rPr lang="fr-FR" sz="2000" dirty="0" smtClean="0">
                <a:solidFill>
                  <a:schemeClr val="bg1"/>
                </a:solidFill>
                <a:latin typeface="Arial"/>
                <a:cs typeface="Arial"/>
              </a:rPr>
              <a:t>rès Industrielle</a:t>
            </a:r>
          </a:p>
        </p:txBody>
      </p:sp>
      <p:sp>
        <p:nvSpPr>
          <p:cNvPr id="23" name="Flèche courbée vers la droite 22"/>
          <p:cNvSpPr/>
          <p:nvPr/>
        </p:nvSpPr>
        <p:spPr>
          <a:xfrm>
            <a:off x="6580912" y="2736266"/>
            <a:ext cx="394541" cy="2228107"/>
          </a:xfrm>
          <a:prstGeom prst="curvedRightArrow">
            <a:avLst/>
          </a:prstGeom>
          <a:solidFill>
            <a:srgbClr val="FF404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4" name="Flèche vers la gauche 23"/>
          <p:cNvSpPr/>
          <p:nvPr/>
        </p:nvSpPr>
        <p:spPr>
          <a:xfrm rot="16200000" flipV="1">
            <a:off x="4047852" y="4880037"/>
            <a:ext cx="842818" cy="277091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5994270" y="3304270"/>
            <a:ext cx="981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Echelle</a:t>
            </a:r>
            <a:endParaRPr lang="fr-FR" b="1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3179580" y="4721982"/>
            <a:ext cx="2653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Impact stratégique</a:t>
            </a:r>
            <a:endParaRPr lang="fr-FR" sz="2400" b="1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26" name="Flèche angle droit à deux pointes 25"/>
          <p:cNvSpPr/>
          <p:nvPr/>
        </p:nvSpPr>
        <p:spPr>
          <a:xfrm rot="13500000">
            <a:off x="4156367" y="5191762"/>
            <a:ext cx="588818" cy="588818"/>
          </a:xfrm>
          <a:prstGeom prst="leftUpArrow">
            <a:avLst/>
          </a:prstGeom>
          <a:solidFill>
            <a:srgbClr val="FF404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/>
          <p:cNvSpPr txBox="1"/>
          <p:nvPr/>
        </p:nvSpPr>
        <p:spPr>
          <a:xfrm>
            <a:off x="2239830" y="5590881"/>
            <a:ext cx="1928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FFFF"/>
                </a:solidFill>
                <a:latin typeface="Arial"/>
                <a:cs typeface="Arial"/>
              </a:rPr>
              <a:t>Scientifique</a:t>
            </a:r>
            <a:endParaRPr lang="fr-FR" sz="24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4814731" y="5590881"/>
            <a:ext cx="2031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FFFF"/>
                </a:solidFill>
                <a:latin typeface="Arial"/>
                <a:cs typeface="Arial"/>
              </a:rPr>
              <a:t>Economique</a:t>
            </a:r>
            <a:endParaRPr lang="fr-FR" sz="24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4248592" y="5611099"/>
            <a:ext cx="406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endParaRPr lang="fr-FR" sz="24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4800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91398" y="85288"/>
            <a:ext cx="65881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Quelques thèmes actuellement porteurs</a:t>
            </a:r>
            <a:r>
              <a:rPr lang="is-IS" sz="28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….</a:t>
            </a:r>
            <a:endParaRPr lang="fr-FR" sz="2800" b="1" i="1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cxnSp>
        <p:nvCxnSpPr>
          <p:cNvPr id="3" name="Connecteur droit 2"/>
          <p:cNvCxnSpPr/>
          <p:nvPr/>
        </p:nvCxnSpPr>
        <p:spPr>
          <a:xfrm>
            <a:off x="198473" y="777024"/>
            <a:ext cx="8778650" cy="0"/>
          </a:xfrm>
          <a:prstGeom prst="line">
            <a:avLst/>
          </a:prstGeom>
          <a:ln w="3810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226501" y="1427880"/>
            <a:ext cx="88422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i="1" dirty="0" smtClean="0">
                <a:latin typeface="Times New Roman"/>
                <a:cs typeface="Times New Roman"/>
              </a:rPr>
              <a:t>Il n’y a pas de Science de droite, il n’y a pas de Science de gauche !</a:t>
            </a:r>
          </a:p>
          <a:p>
            <a:pPr algn="ctr"/>
            <a:r>
              <a:rPr lang="fr-FR" sz="3200" b="1" i="1" dirty="0" smtClean="0">
                <a:latin typeface="Times New Roman"/>
                <a:cs typeface="Times New Roman"/>
              </a:rPr>
              <a:t>Il n’y a qu’une Science qui va de l’avant !</a:t>
            </a:r>
            <a:endParaRPr lang="fr-FR" sz="3200" b="1" i="1" dirty="0">
              <a:latin typeface="Times New Roman"/>
              <a:cs typeface="Times New Roman"/>
            </a:endParaRPr>
          </a:p>
        </p:txBody>
      </p:sp>
      <p:pic>
        <p:nvPicPr>
          <p:cNvPr id="5" name="Image 4" descr="Potier Pierre.jpg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680740"/>
            <a:ext cx="3810000" cy="2540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118864" y="2478097"/>
            <a:ext cx="1344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Times New Roman"/>
                <a:cs typeface="Times New Roman"/>
              </a:rPr>
              <a:t>Pierre Potier</a:t>
            </a:r>
            <a:endParaRPr lang="fr-FR" dirty="0">
              <a:latin typeface="Times New Roman"/>
              <a:cs typeface="Times New Roman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817742" y="3288258"/>
            <a:ext cx="2001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 smtClean="0">
                <a:latin typeface="Times New Roman"/>
                <a:cs typeface="Times New Roman"/>
              </a:rPr>
              <a:t>Le père de la </a:t>
            </a:r>
            <a:r>
              <a:rPr lang="fr-FR" sz="900" dirty="0" err="1">
                <a:latin typeface="Times New Roman"/>
                <a:cs typeface="Times New Roman"/>
              </a:rPr>
              <a:t>N</a:t>
            </a:r>
            <a:r>
              <a:rPr lang="fr-FR" sz="900" dirty="0" err="1" smtClean="0">
                <a:latin typeface="Times New Roman"/>
                <a:cs typeface="Times New Roman"/>
              </a:rPr>
              <a:t>avelbine</a:t>
            </a:r>
            <a:r>
              <a:rPr lang="fr-FR" sz="900" dirty="0" smtClean="0">
                <a:latin typeface="Times New Roman"/>
                <a:cs typeface="Times New Roman"/>
              </a:rPr>
              <a:t> et du </a:t>
            </a:r>
            <a:r>
              <a:rPr lang="fr-FR" sz="900" dirty="0" err="1" smtClean="0">
                <a:latin typeface="Times New Roman"/>
                <a:cs typeface="Times New Roman"/>
              </a:rPr>
              <a:t>Taxotère</a:t>
            </a:r>
            <a:r>
              <a:rPr lang="fr-FR" sz="900" dirty="0" smtClean="0">
                <a:latin typeface="Times New Roman"/>
                <a:cs typeface="Times New Roman"/>
              </a:rPr>
              <a:t>,</a:t>
            </a:r>
          </a:p>
          <a:p>
            <a:r>
              <a:rPr lang="fr-FR" sz="900" dirty="0">
                <a:latin typeface="Times New Roman"/>
                <a:cs typeface="Times New Roman"/>
              </a:rPr>
              <a:t>l</a:t>
            </a:r>
            <a:r>
              <a:rPr lang="fr-FR" sz="900" dirty="0" smtClean="0">
                <a:latin typeface="Times New Roman"/>
                <a:cs typeface="Times New Roman"/>
              </a:rPr>
              <a:t>es meilleurs anti-cancéreux connus</a:t>
            </a:r>
            <a:r>
              <a:rPr lang="is-IS" sz="900" dirty="0" smtClean="0">
                <a:latin typeface="Times New Roman"/>
                <a:cs typeface="Times New Roman"/>
              </a:rPr>
              <a:t>…</a:t>
            </a:r>
            <a:endParaRPr lang="fr-FR" sz="900" dirty="0">
              <a:latin typeface="Times New Roman"/>
              <a:cs typeface="Times New Roman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148632" y="2723859"/>
            <a:ext cx="143170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 smtClean="0">
                <a:latin typeface="Times New Roman"/>
                <a:cs typeface="Times New Roman"/>
              </a:rPr>
              <a:t>Chimiste et pharmacien</a:t>
            </a:r>
          </a:p>
          <a:p>
            <a:r>
              <a:rPr lang="fr-FR" sz="900" dirty="0" smtClean="0">
                <a:latin typeface="Times New Roman"/>
                <a:cs typeface="Times New Roman"/>
              </a:rPr>
              <a:t>Membre de l’Institut,</a:t>
            </a:r>
          </a:p>
          <a:p>
            <a:r>
              <a:rPr lang="fr-FR" sz="900" dirty="0" smtClean="0">
                <a:latin typeface="Times New Roman"/>
                <a:cs typeface="Times New Roman"/>
              </a:rPr>
              <a:t>Médaille d’Or CNRS 1998</a:t>
            </a:r>
            <a:endParaRPr lang="fr-FR" sz="900" dirty="0">
              <a:latin typeface="Times New Roman"/>
              <a:cs typeface="Times New Roman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435787" y="5844549"/>
            <a:ext cx="445907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smtClean="0">
                <a:latin typeface="Times New Roman"/>
                <a:cs typeface="Times New Roman"/>
              </a:rPr>
              <a:t>Alors, poussez-la mieux!</a:t>
            </a:r>
            <a:endParaRPr lang="fr-FR" sz="32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46674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589" y="143180"/>
            <a:ext cx="881913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La situation présente pour les matériaux en France</a:t>
            </a:r>
            <a:endParaRPr lang="fr-FR" sz="3200" b="1" i="1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43295" y="1604831"/>
            <a:ext cx="8893242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900" dirty="0" smtClean="0">
                <a:latin typeface="Arial"/>
                <a:cs typeface="Arial"/>
              </a:rPr>
              <a:t>Malgré les difficultés budgétaires des organismes, les capacités d’innovation</a:t>
            </a:r>
          </a:p>
          <a:p>
            <a:r>
              <a:rPr lang="fr-FR" sz="1900" dirty="0">
                <a:latin typeface="Arial"/>
                <a:cs typeface="Arial"/>
              </a:rPr>
              <a:t>d</a:t>
            </a:r>
            <a:r>
              <a:rPr lang="fr-FR" sz="1900" dirty="0" smtClean="0">
                <a:latin typeface="Arial"/>
                <a:cs typeface="Arial"/>
              </a:rPr>
              <a:t>ans les laboratoires sont remarquables, surtout dans le domaine des matériaux</a:t>
            </a:r>
          </a:p>
          <a:p>
            <a:r>
              <a:rPr lang="fr-FR" sz="1900" dirty="0">
                <a:latin typeface="Arial"/>
                <a:cs typeface="Arial"/>
              </a:rPr>
              <a:t>m</a:t>
            </a:r>
            <a:r>
              <a:rPr lang="fr-FR" sz="1900" dirty="0" smtClean="0">
                <a:latin typeface="Arial"/>
                <a:cs typeface="Arial"/>
              </a:rPr>
              <a:t>étalliques, minéraux et hybrides avec des leaders mondiaux reconnus.</a:t>
            </a:r>
            <a:endParaRPr lang="fr-FR" sz="1900" dirty="0">
              <a:latin typeface="Arial"/>
              <a:cs typeface="Arial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87001" y="5593503"/>
            <a:ext cx="85454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b="1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Peut-on l’améliorer?</a:t>
            </a:r>
          </a:p>
          <a:p>
            <a:pPr algn="ctr"/>
            <a:r>
              <a:rPr lang="fr-FR" sz="2400" b="1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Il  faudra alors un courage politique fort et un soutien approprié</a:t>
            </a:r>
            <a:endParaRPr lang="fr-FR" sz="2400" b="1" i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grpSp>
        <p:nvGrpSpPr>
          <p:cNvPr id="11" name="Grouper 10"/>
          <p:cNvGrpSpPr/>
          <p:nvPr/>
        </p:nvGrpSpPr>
        <p:grpSpPr>
          <a:xfrm>
            <a:off x="25405" y="901710"/>
            <a:ext cx="9144000" cy="541336"/>
            <a:chOff x="25405" y="901710"/>
            <a:chExt cx="9144000" cy="541336"/>
          </a:xfrm>
        </p:grpSpPr>
        <p:cxnSp>
          <p:nvCxnSpPr>
            <p:cNvPr id="3" name="Connecteur droit 2"/>
            <p:cNvCxnSpPr/>
            <p:nvPr/>
          </p:nvCxnSpPr>
          <p:spPr>
            <a:xfrm>
              <a:off x="25405" y="901710"/>
              <a:ext cx="9144000" cy="0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ZoneTexte 3"/>
            <p:cNvSpPr txBox="1"/>
            <p:nvPr/>
          </p:nvSpPr>
          <p:spPr>
            <a:xfrm>
              <a:off x="262484" y="981381"/>
              <a:ext cx="21076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i="1" dirty="0" smtClean="0">
                  <a:latin typeface="Arial"/>
                  <a:cs typeface="Arial"/>
                </a:rPr>
                <a:t>Scientifique:</a:t>
              </a:r>
              <a:endParaRPr lang="fr-FR" sz="2400" b="1" i="1" dirty="0">
                <a:latin typeface="Arial"/>
                <a:cs typeface="Arial"/>
              </a:endParaRPr>
            </a:p>
          </p:txBody>
        </p:sp>
        <p:sp>
          <p:nvSpPr>
            <p:cNvPr id="13" name="Étoile à 5 branches 12"/>
            <p:cNvSpPr/>
            <p:nvPr/>
          </p:nvSpPr>
          <p:spPr>
            <a:xfrm>
              <a:off x="33851" y="1076077"/>
              <a:ext cx="303992" cy="303992"/>
            </a:xfrm>
            <a:prstGeom prst="star5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2" name="Grouper 11"/>
          <p:cNvGrpSpPr/>
          <p:nvPr/>
        </p:nvGrpSpPr>
        <p:grpSpPr>
          <a:xfrm>
            <a:off x="33845" y="2657721"/>
            <a:ext cx="9218213" cy="1127383"/>
            <a:chOff x="33845" y="2657721"/>
            <a:chExt cx="9218213" cy="1127383"/>
          </a:xfrm>
        </p:grpSpPr>
        <p:sp>
          <p:nvSpPr>
            <p:cNvPr id="6" name="ZoneTexte 5"/>
            <p:cNvSpPr txBox="1"/>
            <p:nvPr/>
          </p:nvSpPr>
          <p:spPr>
            <a:xfrm>
              <a:off x="276344" y="2657721"/>
              <a:ext cx="20051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i="1" dirty="0" smtClean="0">
                  <a:solidFill>
                    <a:schemeClr val="bg1">
                      <a:lumMod val="85000"/>
                    </a:schemeClr>
                  </a:solidFill>
                  <a:latin typeface="Arial"/>
                  <a:cs typeface="Arial"/>
                </a:rPr>
                <a:t>Industrielle:</a:t>
              </a:r>
              <a:endParaRPr lang="fr-FR" sz="2400" b="1" i="1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345610" y="3107996"/>
              <a:ext cx="8906448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900" dirty="0" smtClean="0">
                  <a:solidFill>
                    <a:schemeClr val="bg1">
                      <a:lumMod val="85000"/>
                    </a:schemeClr>
                  </a:solidFill>
                  <a:latin typeface="Arial"/>
                  <a:cs typeface="Arial"/>
                </a:rPr>
                <a:t>Résiste assez bien malgré les multiples inconvénients de la procédure REACH, </a:t>
              </a:r>
            </a:p>
            <a:p>
              <a:r>
                <a:rPr lang="fr-FR" sz="1900" dirty="0" smtClean="0">
                  <a:solidFill>
                    <a:schemeClr val="bg1">
                      <a:lumMod val="85000"/>
                    </a:schemeClr>
                  </a:solidFill>
                  <a:latin typeface="Arial"/>
                  <a:cs typeface="Arial"/>
                </a:rPr>
                <a:t>des charges excessives et de la disparition d’industries importantes (Rhodia</a:t>
              </a:r>
              <a:r>
                <a:rPr lang="is-IS" sz="1900" dirty="0" smtClean="0">
                  <a:solidFill>
                    <a:schemeClr val="bg1">
                      <a:lumMod val="85000"/>
                    </a:schemeClr>
                  </a:solidFill>
                  <a:latin typeface="Arial"/>
                  <a:cs typeface="Arial"/>
                </a:rPr>
                <a:t>…)</a:t>
              </a:r>
              <a:r>
                <a:rPr lang="fr-FR" sz="1900" dirty="0" smtClean="0">
                  <a:solidFill>
                    <a:schemeClr val="bg1">
                      <a:lumMod val="85000"/>
                    </a:schemeClr>
                  </a:solidFill>
                  <a:latin typeface="Arial"/>
                  <a:cs typeface="Arial"/>
                </a:rPr>
                <a:t>.</a:t>
              </a:r>
              <a:endParaRPr lang="fr-FR" sz="19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14" name="Étoile à 5 branches 13"/>
            <p:cNvSpPr/>
            <p:nvPr/>
          </p:nvSpPr>
          <p:spPr>
            <a:xfrm>
              <a:off x="33845" y="2701735"/>
              <a:ext cx="303992" cy="303992"/>
            </a:xfrm>
            <a:prstGeom prst="star5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6" name="Grouper 15"/>
          <p:cNvGrpSpPr/>
          <p:nvPr/>
        </p:nvGrpSpPr>
        <p:grpSpPr>
          <a:xfrm>
            <a:off x="33839" y="3987711"/>
            <a:ext cx="8907165" cy="1419771"/>
            <a:chOff x="33839" y="3987711"/>
            <a:chExt cx="8907165" cy="1419771"/>
          </a:xfrm>
        </p:grpSpPr>
        <p:sp>
          <p:nvSpPr>
            <p:cNvPr id="8" name="ZoneTexte 7"/>
            <p:cNvSpPr txBox="1"/>
            <p:nvPr/>
          </p:nvSpPr>
          <p:spPr>
            <a:xfrm>
              <a:off x="290204" y="3987711"/>
              <a:ext cx="22101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i="1" dirty="0" smtClean="0">
                  <a:solidFill>
                    <a:schemeClr val="bg1"/>
                  </a:solidFill>
                  <a:latin typeface="Arial"/>
                  <a:cs typeface="Arial"/>
                </a:rPr>
                <a:t>Economique:</a:t>
              </a:r>
              <a:endParaRPr lang="fr-FR" sz="2400" b="1" i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359470" y="4437986"/>
              <a:ext cx="8581534" cy="969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900" dirty="0" smtClean="0">
                  <a:solidFill>
                    <a:schemeClr val="bg1"/>
                  </a:solidFill>
                  <a:latin typeface="Arial"/>
                  <a:cs typeface="Arial"/>
                </a:rPr>
                <a:t>Malgré la crise, et au prix de très fortes restructurations, l’industrie a su limiter</a:t>
              </a:r>
            </a:p>
            <a:p>
              <a:r>
                <a:rPr lang="fr-FR" sz="1900" dirty="0" smtClean="0">
                  <a:solidFill>
                    <a:schemeClr val="bg1"/>
                  </a:solidFill>
                  <a:latin typeface="Arial"/>
                  <a:cs typeface="Arial"/>
                </a:rPr>
                <a:t>la baisse des résultats d’exploitation, mais se trouve très en retard par rapport </a:t>
              </a:r>
            </a:p>
            <a:p>
              <a:r>
                <a:rPr lang="fr-FR" sz="1900" dirty="0" smtClean="0">
                  <a:solidFill>
                    <a:schemeClr val="bg1"/>
                  </a:solidFill>
                  <a:latin typeface="Arial"/>
                  <a:cs typeface="Arial"/>
                </a:rPr>
                <a:t>aux leaders mondiaux.</a:t>
              </a:r>
              <a:endParaRPr lang="fr-FR" sz="19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15" name="Étoile à 5 branches 14"/>
            <p:cNvSpPr/>
            <p:nvPr/>
          </p:nvSpPr>
          <p:spPr>
            <a:xfrm>
              <a:off x="33839" y="4064916"/>
              <a:ext cx="303992" cy="303992"/>
            </a:xfrm>
            <a:prstGeom prst="star5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258082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3134" y="73910"/>
            <a:ext cx="664859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Les blocages scientifiques actuels</a:t>
            </a:r>
            <a:endParaRPr lang="fr-FR" sz="3200" b="1" i="1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75703" y="1203071"/>
            <a:ext cx="9053841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700" i="1" dirty="0" smtClean="0">
                <a:latin typeface="Arial"/>
                <a:cs typeface="Arial"/>
              </a:rPr>
              <a:t>(voir ma conférence de cet après-midi)</a:t>
            </a:r>
            <a:r>
              <a:rPr lang="fr-FR" sz="1700" dirty="0" smtClean="0">
                <a:latin typeface="Arial"/>
                <a:cs typeface="Arial"/>
              </a:rPr>
              <a:t>. Cette manipulation de l’opinion fait que de moins</a:t>
            </a:r>
          </a:p>
          <a:p>
            <a:r>
              <a:rPr lang="fr-FR" sz="1700" dirty="0">
                <a:latin typeface="Arial"/>
                <a:cs typeface="Arial"/>
              </a:rPr>
              <a:t>e</a:t>
            </a:r>
            <a:r>
              <a:rPr lang="fr-FR" sz="1700" dirty="0" smtClean="0">
                <a:latin typeface="Arial"/>
                <a:cs typeface="Arial"/>
              </a:rPr>
              <a:t>n moins de jeunes se tournent vers une carrière scientifique. S’il n’y est pas porté</a:t>
            </a:r>
          </a:p>
          <a:p>
            <a:r>
              <a:rPr lang="fr-FR" sz="1700" dirty="0">
                <a:latin typeface="Arial"/>
                <a:cs typeface="Arial"/>
              </a:rPr>
              <a:t>r</a:t>
            </a:r>
            <a:r>
              <a:rPr lang="fr-FR" sz="1700" dirty="0" smtClean="0">
                <a:latin typeface="Arial"/>
                <a:cs typeface="Arial"/>
              </a:rPr>
              <a:t>emède, dans vingt ans, nous n’aurons plus suffisamment de chercheurs</a:t>
            </a:r>
            <a:endParaRPr lang="fr-FR" sz="1700" dirty="0">
              <a:latin typeface="Arial"/>
              <a:cs typeface="Arial"/>
            </a:endParaRPr>
          </a:p>
        </p:txBody>
      </p:sp>
      <p:grpSp>
        <p:nvGrpSpPr>
          <p:cNvPr id="2" name="Grouper 1"/>
          <p:cNvGrpSpPr/>
          <p:nvPr/>
        </p:nvGrpSpPr>
        <p:grpSpPr>
          <a:xfrm>
            <a:off x="36950" y="797805"/>
            <a:ext cx="9144000" cy="447461"/>
            <a:chOff x="36950" y="797805"/>
            <a:chExt cx="9144000" cy="447461"/>
          </a:xfrm>
        </p:grpSpPr>
        <p:cxnSp>
          <p:nvCxnSpPr>
            <p:cNvPr id="4" name="Connecteur droit 3"/>
            <p:cNvCxnSpPr/>
            <p:nvPr/>
          </p:nvCxnSpPr>
          <p:spPr>
            <a:xfrm>
              <a:off x="36950" y="797805"/>
              <a:ext cx="9144000" cy="0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ZoneTexte 4"/>
            <p:cNvSpPr txBox="1"/>
            <p:nvPr/>
          </p:nvSpPr>
          <p:spPr>
            <a:xfrm>
              <a:off x="335623" y="845156"/>
              <a:ext cx="79107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i="1" dirty="0" smtClean="0">
                  <a:latin typeface="Arial"/>
                  <a:cs typeface="Arial"/>
                </a:rPr>
                <a:t>L’énorme matraquage médiatique </a:t>
              </a:r>
              <a:r>
                <a:rPr lang="fr-FR" sz="2000" b="1" i="1" dirty="0" err="1" smtClean="0">
                  <a:latin typeface="Arial"/>
                  <a:cs typeface="Arial"/>
                </a:rPr>
                <a:t>anti-science</a:t>
              </a:r>
              <a:r>
                <a:rPr lang="fr-FR" sz="2000" b="1" i="1" dirty="0" smtClean="0">
                  <a:latin typeface="Arial"/>
                  <a:cs typeface="Arial"/>
                </a:rPr>
                <a:t> contre la chimie.</a:t>
              </a:r>
              <a:endParaRPr lang="fr-FR" sz="2000" b="1" i="1" dirty="0">
                <a:latin typeface="Arial"/>
                <a:cs typeface="Arial"/>
              </a:endParaRPr>
            </a:p>
          </p:txBody>
        </p:sp>
        <p:sp>
          <p:nvSpPr>
            <p:cNvPr id="15" name="Étoile à 5 branches 14"/>
            <p:cNvSpPr/>
            <p:nvPr/>
          </p:nvSpPr>
          <p:spPr>
            <a:xfrm>
              <a:off x="50785" y="898270"/>
              <a:ext cx="303992" cy="303992"/>
            </a:xfrm>
            <a:prstGeom prst="star5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1" name="Grouper 10"/>
          <p:cNvGrpSpPr/>
          <p:nvPr/>
        </p:nvGrpSpPr>
        <p:grpSpPr>
          <a:xfrm>
            <a:off x="50779" y="2232871"/>
            <a:ext cx="8265986" cy="973468"/>
            <a:chOff x="50779" y="2232871"/>
            <a:chExt cx="8265986" cy="973468"/>
          </a:xfrm>
        </p:grpSpPr>
        <p:sp>
          <p:nvSpPr>
            <p:cNvPr id="7" name="ZoneTexte 6"/>
            <p:cNvSpPr txBox="1"/>
            <p:nvPr/>
          </p:nvSpPr>
          <p:spPr>
            <a:xfrm>
              <a:off x="335623" y="2232871"/>
              <a:ext cx="49218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i="1" dirty="0" smtClean="0">
                  <a:latin typeface="Arial"/>
                  <a:cs typeface="Arial"/>
                </a:rPr>
                <a:t>La formation des jeunes scientifiques:</a:t>
              </a:r>
              <a:endParaRPr lang="fr-FR" sz="2000" b="1" i="1" dirty="0">
                <a:latin typeface="Arial"/>
                <a:cs typeface="Arial"/>
              </a:endParaRP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489563" y="2590786"/>
              <a:ext cx="7827202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700" dirty="0" smtClean="0">
                  <a:latin typeface="Arial"/>
                  <a:cs typeface="Arial"/>
                </a:rPr>
                <a:t>Suite aux différentes réformes, force est de constater que la culture scientifique</a:t>
              </a:r>
            </a:p>
            <a:p>
              <a:r>
                <a:rPr lang="fr-FR" sz="1700" dirty="0" smtClean="0">
                  <a:latin typeface="Arial"/>
                  <a:cs typeface="Arial"/>
                </a:rPr>
                <a:t>des jeunes générations n’est plus à la hauteur des enjeux (enquête PISA?).</a:t>
              </a:r>
              <a:endParaRPr lang="fr-FR" sz="1700" dirty="0">
                <a:latin typeface="Arial"/>
                <a:cs typeface="Arial"/>
              </a:endParaRPr>
            </a:p>
          </p:txBody>
        </p:sp>
        <p:sp>
          <p:nvSpPr>
            <p:cNvPr id="16" name="Étoile à 5 branches 15"/>
            <p:cNvSpPr/>
            <p:nvPr/>
          </p:nvSpPr>
          <p:spPr>
            <a:xfrm>
              <a:off x="50779" y="2286852"/>
              <a:ext cx="303992" cy="303992"/>
            </a:xfrm>
            <a:prstGeom prst="star5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2" name="Grouper 11"/>
          <p:cNvGrpSpPr/>
          <p:nvPr/>
        </p:nvGrpSpPr>
        <p:grpSpPr>
          <a:xfrm>
            <a:off x="50773" y="3267894"/>
            <a:ext cx="8536914" cy="1514575"/>
            <a:chOff x="50773" y="3267894"/>
            <a:chExt cx="8536914" cy="1514575"/>
          </a:xfrm>
        </p:grpSpPr>
        <p:sp>
          <p:nvSpPr>
            <p:cNvPr id="9" name="ZoneTexte 8"/>
            <p:cNvSpPr txBox="1"/>
            <p:nvPr/>
          </p:nvSpPr>
          <p:spPr>
            <a:xfrm>
              <a:off x="335623" y="3267894"/>
              <a:ext cx="37677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i="1" dirty="0" smtClean="0">
                  <a:solidFill>
                    <a:schemeClr val="bg1">
                      <a:lumMod val="85000"/>
                    </a:schemeClr>
                  </a:solidFill>
                  <a:latin typeface="Arial"/>
                  <a:cs typeface="Arial"/>
                </a:rPr>
                <a:t>Les restrictions budgétaires:</a:t>
              </a:r>
              <a:endParaRPr lang="fr-FR" sz="2000" b="1" i="1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503423" y="3643696"/>
              <a:ext cx="8084264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700" dirty="0" smtClean="0">
                  <a:solidFill>
                    <a:schemeClr val="bg1">
                      <a:lumMod val="85000"/>
                    </a:schemeClr>
                  </a:solidFill>
                  <a:latin typeface="Arial"/>
                  <a:cs typeface="Arial"/>
                </a:rPr>
                <a:t>Qu’elles affectent fonctionnement ou équipement, elles sont trop importantes pour</a:t>
              </a:r>
            </a:p>
            <a:p>
              <a:r>
                <a:rPr lang="fr-FR" sz="1700" dirty="0" smtClean="0">
                  <a:solidFill>
                    <a:schemeClr val="bg1">
                      <a:lumMod val="85000"/>
                    </a:schemeClr>
                  </a:solidFill>
                  <a:latin typeface="Arial"/>
                  <a:cs typeface="Arial"/>
                </a:rPr>
                <a:t>pouvoir suivre correctement  l’évolution des prix et la sophistication des nouvelles </a:t>
              </a:r>
            </a:p>
            <a:p>
              <a:r>
                <a:rPr lang="fr-FR" sz="1700" dirty="0" smtClean="0">
                  <a:solidFill>
                    <a:schemeClr val="bg1">
                      <a:lumMod val="85000"/>
                    </a:schemeClr>
                  </a:solidFill>
                  <a:latin typeface="Arial"/>
                  <a:cs typeface="Arial"/>
                </a:rPr>
                <a:t>techniques de caractérisation. La science française prend globalement du retard,</a:t>
              </a:r>
            </a:p>
            <a:p>
              <a:r>
                <a:rPr lang="fr-FR" sz="1700" dirty="0" smtClean="0">
                  <a:solidFill>
                    <a:schemeClr val="bg1">
                      <a:lumMod val="85000"/>
                    </a:schemeClr>
                  </a:solidFill>
                  <a:latin typeface="Arial"/>
                  <a:cs typeface="Arial"/>
                </a:rPr>
                <a:t> faute de moyens suffisants.</a:t>
              </a:r>
              <a:endParaRPr lang="fr-FR" sz="17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17" name="Étoile à 5 branches 16"/>
            <p:cNvSpPr/>
            <p:nvPr/>
          </p:nvSpPr>
          <p:spPr>
            <a:xfrm>
              <a:off x="50773" y="3302886"/>
              <a:ext cx="303992" cy="303992"/>
            </a:xfrm>
            <a:prstGeom prst="star5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8" name="Grouper 17"/>
          <p:cNvGrpSpPr/>
          <p:nvPr/>
        </p:nvGrpSpPr>
        <p:grpSpPr>
          <a:xfrm>
            <a:off x="50767" y="4898064"/>
            <a:ext cx="8359561" cy="1514575"/>
            <a:chOff x="50767" y="4898064"/>
            <a:chExt cx="8359561" cy="1514575"/>
          </a:xfrm>
        </p:grpSpPr>
        <p:sp>
          <p:nvSpPr>
            <p:cNvPr id="13" name="ZoneTexte 12"/>
            <p:cNvSpPr txBox="1"/>
            <p:nvPr/>
          </p:nvSpPr>
          <p:spPr>
            <a:xfrm>
              <a:off x="335623" y="4898064"/>
              <a:ext cx="30407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i="1" dirty="0" smtClean="0">
                  <a:solidFill>
                    <a:schemeClr val="bg1"/>
                  </a:solidFill>
                  <a:latin typeface="Arial"/>
                  <a:cs typeface="Arial"/>
                </a:rPr>
                <a:t>Les choix budgétaires:</a:t>
              </a:r>
              <a:endParaRPr lang="fr-FR" sz="2000" b="1" i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505738" y="5273866"/>
              <a:ext cx="7904590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700" dirty="0" smtClean="0">
                  <a:solidFill>
                    <a:schemeClr val="bg1"/>
                  </a:solidFill>
                  <a:latin typeface="Arial"/>
                  <a:cs typeface="Arial"/>
                </a:rPr>
                <a:t>Une trop forte incitation (ANR</a:t>
              </a:r>
              <a:r>
                <a:rPr lang="is-IS" sz="1700" dirty="0" smtClean="0">
                  <a:solidFill>
                    <a:schemeClr val="bg1"/>
                  </a:solidFill>
                  <a:latin typeface="Arial"/>
                  <a:cs typeface="Arial"/>
                </a:rPr>
                <a:t>…) à ne doter que l’axe “ </a:t>
              </a:r>
              <a:r>
                <a:rPr lang="is-IS" sz="1700" i="1" dirty="0" smtClean="0">
                  <a:solidFill>
                    <a:schemeClr val="bg1"/>
                  </a:solidFill>
                  <a:latin typeface="Arial"/>
                  <a:cs typeface="Arial"/>
                </a:rPr>
                <a:t>matériaux pour.</a:t>
              </a:r>
              <a:r>
                <a:rPr lang="is-IS" sz="1700" dirty="0" smtClean="0">
                  <a:solidFill>
                    <a:schemeClr val="bg1"/>
                  </a:solidFill>
                  <a:latin typeface="Arial"/>
                  <a:cs typeface="Arial"/>
                </a:rPr>
                <a:t>..”, au </a:t>
              </a:r>
            </a:p>
            <a:p>
              <a:r>
                <a:rPr lang="is-IS" sz="170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is-IS" sz="1700" dirty="0" smtClean="0">
                  <a:solidFill>
                    <a:schemeClr val="bg1"/>
                  </a:solidFill>
                  <a:latin typeface="Arial"/>
                  <a:cs typeface="Arial"/>
                </a:rPr>
                <a:t>détriment d’une recherche réellement  innovante, plus en amont. De ce fait, la </a:t>
              </a:r>
            </a:p>
            <a:p>
              <a:r>
                <a:rPr lang="fr-FR" sz="1700" dirty="0">
                  <a:solidFill>
                    <a:schemeClr val="bg1"/>
                  </a:solidFill>
                  <a:latin typeface="Arial"/>
                  <a:cs typeface="Arial"/>
                </a:rPr>
                <a:t>p</a:t>
              </a:r>
              <a:r>
                <a:rPr lang="is-IS" sz="1700" dirty="0" smtClean="0">
                  <a:solidFill>
                    <a:schemeClr val="bg1"/>
                  </a:solidFill>
                  <a:latin typeface="Arial"/>
                  <a:cs typeface="Arial"/>
                </a:rPr>
                <a:t>lupart des perçées internationales récentes ne se font plus en France, faute de</a:t>
              </a:r>
            </a:p>
            <a:p>
              <a:r>
                <a:rPr lang="fr-FR" sz="1700" dirty="0">
                  <a:solidFill>
                    <a:schemeClr val="bg1"/>
                  </a:solidFill>
                  <a:latin typeface="Arial"/>
                  <a:cs typeface="Arial"/>
                </a:rPr>
                <a:t>l</a:t>
              </a:r>
              <a:r>
                <a:rPr lang="is-IS" sz="1700" dirty="0" smtClean="0">
                  <a:solidFill>
                    <a:schemeClr val="bg1"/>
                  </a:solidFill>
                  <a:latin typeface="Arial"/>
                  <a:cs typeface="Arial"/>
                </a:rPr>
                <a:t>iberté de créer...</a:t>
              </a:r>
              <a:endParaRPr lang="fr-FR" sz="17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22" name="Étoile à 5 branches 21"/>
            <p:cNvSpPr/>
            <p:nvPr/>
          </p:nvSpPr>
          <p:spPr>
            <a:xfrm>
              <a:off x="50767" y="4928544"/>
              <a:ext cx="303992" cy="303992"/>
            </a:xfrm>
            <a:prstGeom prst="star5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204289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3134" y="73910"/>
            <a:ext cx="664859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Les blocages économiques actuels</a:t>
            </a:r>
            <a:endParaRPr lang="fr-FR" sz="3200" b="1" i="1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cxnSp>
        <p:nvCxnSpPr>
          <p:cNvPr id="4" name="Connecteur droit 3"/>
          <p:cNvCxnSpPr/>
          <p:nvPr/>
        </p:nvCxnSpPr>
        <p:spPr>
          <a:xfrm>
            <a:off x="36950" y="797805"/>
            <a:ext cx="9144000" cy="0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36950" y="966020"/>
            <a:ext cx="9166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Arial"/>
                <a:cs typeface="Arial"/>
              </a:rPr>
              <a:t>Ma création en 2009 du Comité Ambition Chimie, qui regroupe tous les acteurs de la chimie française, m’autorise</a:t>
            </a:r>
          </a:p>
          <a:p>
            <a:r>
              <a:rPr lang="fr-FR" sz="1400" dirty="0">
                <a:latin typeface="Arial"/>
                <a:cs typeface="Arial"/>
              </a:rPr>
              <a:t>à</a:t>
            </a:r>
            <a:r>
              <a:rPr lang="fr-FR" sz="1400" dirty="0" smtClean="0">
                <a:latin typeface="Arial"/>
                <a:cs typeface="Arial"/>
              </a:rPr>
              <a:t> en parler avec quelque pertinence après mes échanges avec la majorité des leaders industriels français.</a:t>
            </a:r>
            <a:endParaRPr lang="fr-FR" sz="1400" dirty="0">
              <a:latin typeface="Arial"/>
              <a:cs typeface="Arial"/>
            </a:endParaRPr>
          </a:p>
        </p:txBody>
      </p:sp>
      <p:pic>
        <p:nvPicPr>
          <p:cNvPr id="11" name="Image 10" descr="Clamadieu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849" y="1604819"/>
            <a:ext cx="1534600" cy="1916545"/>
          </a:xfrm>
          <a:prstGeom prst="rect">
            <a:avLst/>
          </a:prstGeom>
        </p:spPr>
      </p:pic>
      <p:pic>
        <p:nvPicPr>
          <p:cNvPr id="12" name="Image 11" descr="Le Hénaff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784" y="1604818"/>
            <a:ext cx="1275374" cy="1916545"/>
          </a:xfrm>
          <a:prstGeom prst="rect">
            <a:avLst/>
          </a:prstGeom>
        </p:spPr>
      </p:pic>
      <p:pic>
        <p:nvPicPr>
          <p:cNvPr id="15" name="Image 14" descr="Goebel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849" y="4063979"/>
            <a:ext cx="1307959" cy="1965327"/>
          </a:xfrm>
          <a:prstGeom prst="rect">
            <a:avLst/>
          </a:prstGeom>
        </p:spPr>
      </p:pic>
      <p:pic>
        <p:nvPicPr>
          <p:cNvPr id="16" name="Image 15" descr="Pelin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912" y="4063979"/>
            <a:ext cx="1454727" cy="1965327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2900665" y="3529831"/>
            <a:ext cx="1208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rgbClr val="FFFFFF"/>
                </a:solidFill>
                <a:latin typeface="Arial"/>
                <a:cs typeface="Arial"/>
              </a:rPr>
              <a:t>J.P. </a:t>
            </a:r>
            <a:r>
              <a:rPr lang="fr-FR" sz="1200" dirty="0" err="1" smtClean="0">
                <a:solidFill>
                  <a:srgbClr val="FFFFFF"/>
                </a:solidFill>
                <a:latin typeface="Arial"/>
                <a:cs typeface="Arial"/>
              </a:rPr>
              <a:t>Clamadieu</a:t>
            </a:r>
            <a:endParaRPr lang="fr-FR" sz="1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5115608" y="3529831"/>
            <a:ext cx="10182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lang="fr-FR" sz="1200" dirty="0" smtClean="0">
                <a:solidFill>
                  <a:srgbClr val="FFFFFF"/>
                </a:solidFill>
                <a:latin typeface="Arial"/>
                <a:cs typeface="Arial"/>
              </a:rPr>
              <a:t>. Le </a:t>
            </a:r>
            <a:r>
              <a:rPr lang="fr-FR" sz="1200" dirty="0" err="1" smtClean="0">
                <a:solidFill>
                  <a:srgbClr val="FFFFFF"/>
                </a:solidFill>
                <a:latin typeface="Arial"/>
                <a:cs typeface="Arial"/>
              </a:rPr>
              <a:t>Hénaff</a:t>
            </a:r>
            <a:endParaRPr lang="fr-FR" sz="1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3002253" y="6011360"/>
            <a:ext cx="8492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rgbClr val="FFFFFF"/>
                </a:solidFill>
                <a:latin typeface="Arial"/>
                <a:cs typeface="Arial"/>
              </a:rPr>
              <a:t>P. </a:t>
            </a:r>
            <a:r>
              <a:rPr lang="fr-FR" sz="1200" dirty="0" err="1" smtClean="0">
                <a:solidFill>
                  <a:srgbClr val="FFFFFF"/>
                </a:solidFill>
                <a:latin typeface="Arial"/>
                <a:cs typeface="Arial"/>
              </a:rPr>
              <a:t>Goebel</a:t>
            </a:r>
            <a:endParaRPr lang="fr-FR" sz="1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2991186" y="3718967"/>
            <a:ext cx="11008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i="1" dirty="0" smtClean="0">
                <a:solidFill>
                  <a:srgbClr val="FFFFFF"/>
                </a:solidFill>
                <a:latin typeface="Arial"/>
                <a:cs typeface="Arial"/>
              </a:rPr>
              <a:t>PDG SOLVAY</a:t>
            </a:r>
            <a:endParaRPr lang="fr-FR" sz="105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5095530" y="3718967"/>
            <a:ext cx="11078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i="1" dirty="0" smtClean="0">
                <a:solidFill>
                  <a:srgbClr val="FFFFFF"/>
                </a:solidFill>
                <a:latin typeface="Arial"/>
                <a:cs typeface="Arial"/>
              </a:rPr>
              <a:t>PDG ARKEMA</a:t>
            </a:r>
            <a:endParaRPr lang="fr-FR" sz="105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2928750" y="6229137"/>
            <a:ext cx="10581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i="1" dirty="0" smtClean="0">
                <a:solidFill>
                  <a:srgbClr val="FFFFFF"/>
                </a:solidFill>
                <a:latin typeface="Arial"/>
                <a:cs typeface="Arial"/>
              </a:rPr>
              <a:t>Président UIC</a:t>
            </a:r>
            <a:endParaRPr lang="fr-FR" sz="105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4995784" y="6186755"/>
            <a:ext cx="102307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i="1" dirty="0" err="1" smtClean="0">
                <a:solidFill>
                  <a:srgbClr val="FFFFFF"/>
                </a:solidFill>
                <a:latin typeface="Arial"/>
                <a:cs typeface="Arial"/>
              </a:rPr>
              <a:t>Dir</a:t>
            </a:r>
            <a:r>
              <a:rPr lang="fr-FR" sz="1050" i="1" dirty="0" smtClean="0">
                <a:solidFill>
                  <a:srgbClr val="FFFFFF"/>
                </a:solidFill>
                <a:latin typeface="Arial"/>
                <a:cs typeface="Arial"/>
              </a:rPr>
              <a:t>. </a:t>
            </a:r>
            <a:r>
              <a:rPr lang="fr-FR" sz="1050" i="1" dirty="0" err="1" smtClean="0">
                <a:solidFill>
                  <a:srgbClr val="FFFFFF"/>
                </a:solidFill>
                <a:latin typeface="Arial"/>
                <a:cs typeface="Arial"/>
              </a:rPr>
              <a:t>Gén</a:t>
            </a:r>
            <a:r>
              <a:rPr lang="fr-FR" sz="1050" i="1" dirty="0" smtClean="0">
                <a:solidFill>
                  <a:srgbClr val="FFFFFF"/>
                </a:solidFill>
                <a:latin typeface="Arial"/>
                <a:cs typeface="Arial"/>
              </a:rPr>
              <a:t>. UIC</a:t>
            </a:r>
            <a:endParaRPr lang="fr-FR" sz="105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5141003" y="6010656"/>
            <a:ext cx="6893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rgbClr val="FFFFFF"/>
                </a:solidFill>
                <a:latin typeface="Arial"/>
                <a:cs typeface="Arial"/>
              </a:rPr>
              <a:t>J. </a:t>
            </a:r>
            <a:r>
              <a:rPr lang="fr-FR" sz="1200" dirty="0" err="1" smtClean="0">
                <a:solidFill>
                  <a:srgbClr val="FFFFFF"/>
                </a:solidFill>
                <a:latin typeface="Arial"/>
                <a:cs typeface="Arial"/>
              </a:rPr>
              <a:t>Pelin</a:t>
            </a:r>
            <a:endParaRPr lang="fr-FR" sz="12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7831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3134" y="73910"/>
            <a:ext cx="664859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Des chiffres et des évolutions</a:t>
            </a:r>
            <a:endParaRPr lang="fr-FR" sz="3200" b="1" i="1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cxnSp>
        <p:nvCxnSpPr>
          <p:cNvPr id="4" name="Connecteur droit 3"/>
          <p:cNvCxnSpPr/>
          <p:nvPr/>
        </p:nvCxnSpPr>
        <p:spPr>
          <a:xfrm>
            <a:off x="36950" y="797805"/>
            <a:ext cx="9144000" cy="0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36950" y="966020"/>
            <a:ext cx="9166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Arial"/>
                <a:cs typeface="Arial"/>
              </a:rPr>
              <a:t>Ma création en 2009 du Comité Ambition Chimie, qui regroupe tous les acteurs de la chimie française, m’autorise</a:t>
            </a:r>
          </a:p>
          <a:p>
            <a:r>
              <a:rPr lang="fr-FR" sz="1400" dirty="0">
                <a:latin typeface="Arial"/>
                <a:cs typeface="Arial"/>
              </a:rPr>
              <a:t>à</a:t>
            </a:r>
            <a:r>
              <a:rPr lang="fr-FR" sz="1400" dirty="0" smtClean="0">
                <a:latin typeface="Arial"/>
                <a:cs typeface="Arial"/>
              </a:rPr>
              <a:t> en parler avec quelque pertinence après mes échanges avec la majorité des leaders industriels français.</a:t>
            </a:r>
            <a:endParaRPr lang="fr-FR" sz="1400" dirty="0">
              <a:latin typeface="Arial"/>
              <a:cs typeface="Arial"/>
            </a:endParaRPr>
          </a:p>
        </p:txBody>
      </p:sp>
      <p:grpSp>
        <p:nvGrpSpPr>
          <p:cNvPr id="25" name="Grouper 24"/>
          <p:cNvGrpSpPr/>
          <p:nvPr/>
        </p:nvGrpSpPr>
        <p:grpSpPr>
          <a:xfrm>
            <a:off x="552755" y="2370662"/>
            <a:ext cx="3939660" cy="3908738"/>
            <a:chOff x="358020" y="2336800"/>
            <a:chExt cx="3939660" cy="3908738"/>
          </a:xfrm>
        </p:grpSpPr>
        <p:grpSp>
          <p:nvGrpSpPr>
            <p:cNvPr id="26" name="Grouper 25"/>
            <p:cNvGrpSpPr/>
            <p:nvPr/>
          </p:nvGrpSpPr>
          <p:grpSpPr>
            <a:xfrm>
              <a:off x="819150" y="2391410"/>
              <a:ext cx="3478530" cy="3373120"/>
              <a:chOff x="863600" y="2296160"/>
              <a:chExt cx="3688080" cy="3576320"/>
            </a:xfrm>
          </p:grpSpPr>
          <p:cxnSp>
            <p:nvCxnSpPr>
              <p:cNvPr id="46" name="Connecteur droit avec flèche 45"/>
              <p:cNvCxnSpPr/>
              <p:nvPr/>
            </p:nvCxnSpPr>
            <p:spPr>
              <a:xfrm>
                <a:off x="975360" y="5872480"/>
                <a:ext cx="3576320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cteur droit avec flèche 46"/>
              <p:cNvCxnSpPr/>
              <p:nvPr/>
            </p:nvCxnSpPr>
            <p:spPr>
              <a:xfrm rot="16200000">
                <a:off x="-792480" y="4084320"/>
                <a:ext cx="3576320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cteur droit 47"/>
              <p:cNvCxnSpPr/>
              <p:nvPr/>
            </p:nvCxnSpPr>
            <p:spPr>
              <a:xfrm>
                <a:off x="869950" y="2661920"/>
                <a:ext cx="111760" cy="0"/>
              </a:xfrm>
              <a:prstGeom prst="line">
                <a:avLst/>
              </a:prstGeom>
              <a:ln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cteur droit 48"/>
              <p:cNvCxnSpPr/>
              <p:nvPr/>
            </p:nvCxnSpPr>
            <p:spPr>
              <a:xfrm>
                <a:off x="876300" y="4287520"/>
                <a:ext cx="111760" cy="0"/>
              </a:xfrm>
              <a:prstGeom prst="line">
                <a:avLst/>
              </a:prstGeom>
              <a:ln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cteur droit 49"/>
              <p:cNvCxnSpPr/>
              <p:nvPr/>
            </p:nvCxnSpPr>
            <p:spPr>
              <a:xfrm>
                <a:off x="863600" y="3430270"/>
                <a:ext cx="111760" cy="0"/>
              </a:xfrm>
              <a:prstGeom prst="line">
                <a:avLst/>
              </a:prstGeom>
              <a:ln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cteur droit 50"/>
              <p:cNvCxnSpPr/>
              <p:nvPr/>
            </p:nvCxnSpPr>
            <p:spPr>
              <a:xfrm>
                <a:off x="882650" y="5100320"/>
                <a:ext cx="111760" cy="0"/>
              </a:xfrm>
              <a:prstGeom prst="line">
                <a:avLst/>
              </a:prstGeom>
              <a:ln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Rectangle 26"/>
            <p:cNvSpPr/>
            <p:nvPr/>
          </p:nvSpPr>
          <p:spPr>
            <a:xfrm>
              <a:off x="1282700" y="4965700"/>
              <a:ext cx="438150" cy="77978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286000" y="4269625"/>
              <a:ext cx="438150" cy="148220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346450" y="2736389"/>
              <a:ext cx="438150" cy="300909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289050" y="5626100"/>
              <a:ext cx="438150" cy="1193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286000" y="5181600"/>
              <a:ext cx="438150" cy="5638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397250" y="4444999"/>
              <a:ext cx="336550" cy="1325881"/>
            </a:xfrm>
            <a:prstGeom prst="rect">
              <a:avLst/>
            </a:prstGeom>
            <a:solidFill>
              <a:srgbClr val="F7FFB4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b="1" dirty="0">
                <a:latin typeface="Arial"/>
                <a:cs typeface="Arial"/>
              </a:endParaRP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939800" y="2336800"/>
              <a:ext cx="235497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b="1" dirty="0" smtClean="0">
                  <a:latin typeface="Arial"/>
                  <a:cs typeface="Arial"/>
                </a:rPr>
                <a:t>Chiffre d’affaires (en milliards de $)</a:t>
              </a:r>
              <a:endParaRPr lang="fr-FR" sz="1000" b="1" dirty="0">
                <a:latin typeface="Arial"/>
                <a:cs typeface="Arial"/>
              </a:endParaRP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358020" y="2613278"/>
              <a:ext cx="50558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b="1" dirty="0" smtClean="0">
                  <a:solidFill>
                    <a:srgbClr val="FFFFFF"/>
                  </a:solidFill>
                  <a:latin typeface="Arial"/>
                  <a:cs typeface="Arial"/>
                </a:rPr>
                <a:t>6.000</a:t>
              </a:r>
              <a:endParaRPr lang="fr-FR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358020" y="3324478"/>
              <a:ext cx="50558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b="1" dirty="0" smtClean="0">
                  <a:solidFill>
                    <a:srgbClr val="FFFFFF"/>
                  </a:solidFill>
                  <a:latin typeface="Arial"/>
                  <a:cs typeface="Arial"/>
                </a:rPr>
                <a:t>4.500</a:t>
              </a:r>
              <a:endParaRPr lang="fr-FR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358020" y="4130928"/>
              <a:ext cx="50558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b="1" dirty="0">
                  <a:solidFill>
                    <a:srgbClr val="FFFFFF"/>
                  </a:solidFill>
                  <a:latin typeface="Arial"/>
                  <a:cs typeface="Arial"/>
                </a:rPr>
                <a:t>3</a:t>
              </a:r>
              <a:r>
                <a:rPr lang="fr-FR" sz="1000" b="1" dirty="0" smtClean="0">
                  <a:solidFill>
                    <a:srgbClr val="FFFFFF"/>
                  </a:solidFill>
                  <a:latin typeface="Arial"/>
                  <a:cs typeface="Arial"/>
                </a:rPr>
                <a:t>.000</a:t>
              </a:r>
              <a:endParaRPr lang="fr-FR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358020" y="4924678"/>
              <a:ext cx="50558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b="1" dirty="0" smtClean="0">
                  <a:solidFill>
                    <a:srgbClr val="FFFFFF"/>
                  </a:solidFill>
                  <a:latin typeface="Arial"/>
                  <a:cs typeface="Arial"/>
                </a:rPr>
                <a:t>1.500</a:t>
              </a:r>
              <a:endParaRPr lang="fr-FR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1546663" y="4533900"/>
              <a:ext cx="66907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b="1" dirty="0" smtClean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Mondial</a:t>
              </a:r>
              <a:endParaRPr lang="fr-FR" sz="1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1751454" y="5472207"/>
              <a:ext cx="5408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b="1" dirty="0" smtClean="0">
                  <a:solidFill>
                    <a:srgbClr val="FFFF00"/>
                  </a:solidFill>
                  <a:latin typeface="Arial"/>
                  <a:cs typeface="Arial"/>
                </a:rPr>
                <a:t>Chine</a:t>
              </a:r>
              <a:endParaRPr lang="fr-FR" sz="1000" b="1" dirty="0">
                <a:solidFill>
                  <a:srgbClr val="FFFF00"/>
                </a:solidFill>
                <a:latin typeface="Arial"/>
                <a:cs typeface="Arial"/>
              </a:endParaRPr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1245874" y="5845428"/>
              <a:ext cx="46995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b="1" dirty="0" smtClean="0">
                  <a:solidFill>
                    <a:srgbClr val="FFFFFF"/>
                  </a:solidFill>
                  <a:latin typeface="Arial"/>
                  <a:cs typeface="Arial"/>
                </a:rPr>
                <a:t>2004</a:t>
              </a:r>
              <a:endParaRPr lang="fr-FR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2260136" y="5845428"/>
              <a:ext cx="46995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b="1" dirty="0" smtClean="0">
                  <a:solidFill>
                    <a:srgbClr val="FFFFFF"/>
                  </a:solidFill>
                  <a:latin typeface="Arial"/>
                  <a:cs typeface="Arial"/>
                </a:rPr>
                <a:t>2014</a:t>
              </a:r>
              <a:endParaRPr lang="fr-FR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3274398" y="5845428"/>
              <a:ext cx="7619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b="1" dirty="0" smtClean="0">
                  <a:solidFill>
                    <a:srgbClr val="FFFFFF"/>
                  </a:solidFill>
                  <a:latin typeface="Arial"/>
                  <a:cs typeface="Arial"/>
                </a:rPr>
                <a:t>Prévision</a:t>
              </a:r>
            </a:p>
            <a:p>
              <a:pPr algn="ctr"/>
              <a:r>
                <a:rPr lang="fr-FR" sz="1000" b="1" dirty="0" smtClean="0">
                  <a:solidFill>
                    <a:srgbClr val="FFFFFF"/>
                  </a:solidFill>
                  <a:latin typeface="Arial"/>
                  <a:cs typeface="Arial"/>
                </a:rPr>
                <a:t>2020</a:t>
              </a:r>
              <a:endParaRPr lang="fr-FR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1333500" y="5565448"/>
              <a:ext cx="37868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b="1" i="1" dirty="0" smtClean="0">
                  <a:latin typeface="Arial"/>
                  <a:cs typeface="Arial"/>
                </a:rPr>
                <a:t>9%</a:t>
              </a:r>
              <a:endParaRPr lang="fr-FR" sz="900" b="1" i="1" dirty="0">
                <a:latin typeface="Arial"/>
                <a:cs typeface="Arial"/>
              </a:endParaRPr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2317750" y="5336848"/>
              <a:ext cx="44287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b="1" i="1" dirty="0" smtClean="0">
                  <a:latin typeface="Arial"/>
                  <a:cs typeface="Arial"/>
                </a:rPr>
                <a:t>39%</a:t>
              </a:r>
              <a:endParaRPr lang="fr-FR" sz="900" b="1" i="1" dirty="0">
                <a:latin typeface="Arial"/>
                <a:cs typeface="Arial"/>
              </a:endParaRPr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3360780" y="4950768"/>
              <a:ext cx="41705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b="1" i="1" dirty="0" smtClean="0">
                  <a:latin typeface="Arial"/>
                  <a:cs typeface="Arial"/>
                </a:rPr>
                <a:t>? %</a:t>
              </a:r>
              <a:endParaRPr lang="fr-FR" sz="900" b="1" i="1" dirty="0">
                <a:latin typeface="Arial"/>
                <a:cs typeface="Arial"/>
              </a:endParaRPr>
            </a:p>
          </p:txBody>
        </p:sp>
      </p:grpSp>
      <p:grpSp>
        <p:nvGrpSpPr>
          <p:cNvPr id="6" name="Grouper 5"/>
          <p:cNvGrpSpPr/>
          <p:nvPr/>
        </p:nvGrpSpPr>
        <p:grpSpPr>
          <a:xfrm>
            <a:off x="4671369" y="1706326"/>
            <a:ext cx="3913506" cy="4825588"/>
            <a:chOff x="4671369" y="1706326"/>
            <a:chExt cx="3913506" cy="4825588"/>
          </a:xfrm>
        </p:grpSpPr>
        <p:grpSp>
          <p:nvGrpSpPr>
            <p:cNvPr id="52" name="Grouper 51"/>
            <p:cNvGrpSpPr/>
            <p:nvPr/>
          </p:nvGrpSpPr>
          <p:grpSpPr>
            <a:xfrm>
              <a:off x="4671369" y="1706326"/>
              <a:ext cx="3913506" cy="3770042"/>
              <a:chOff x="4476634" y="2332890"/>
              <a:chExt cx="3913506" cy="3770042"/>
            </a:xfrm>
          </p:grpSpPr>
          <p:cxnSp>
            <p:nvCxnSpPr>
              <p:cNvPr id="53" name="Connecteur droit avec flèche 52"/>
              <p:cNvCxnSpPr/>
              <p:nvPr/>
            </p:nvCxnSpPr>
            <p:spPr>
              <a:xfrm>
                <a:off x="4906408" y="5760626"/>
                <a:ext cx="3373120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necteur droit avec flèche 53"/>
              <p:cNvCxnSpPr/>
              <p:nvPr/>
            </p:nvCxnSpPr>
            <p:spPr>
              <a:xfrm rot="16200000">
                <a:off x="3239013" y="4074066"/>
                <a:ext cx="3373120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necteur droit 54"/>
              <p:cNvCxnSpPr/>
              <p:nvPr/>
            </p:nvCxnSpPr>
            <p:spPr>
              <a:xfrm>
                <a:off x="4806987" y="2732484"/>
                <a:ext cx="105410" cy="0"/>
              </a:xfrm>
              <a:prstGeom prst="line">
                <a:avLst/>
              </a:prstGeom>
              <a:ln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necteur droit 55"/>
              <p:cNvCxnSpPr/>
              <p:nvPr/>
            </p:nvCxnSpPr>
            <p:spPr>
              <a:xfrm>
                <a:off x="4812976" y="4265721"/>
                <a:ext cx="105410" cy="0"/>
              </a:xfrm>
              <a:prstGeom prst="line">
                <a:avLst/>
              </a:prstGeom>
              <a:ln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necteur droit 56"/>
              <p:cNvCxnSpPr/>
              <p:nvPr/>
            </p:nvCxnSpPr>
            <p:spPr>
              <a:xfrm>
                <a:off x="4800998" y="3457178"/>
                <a:ext cx="105410" cy="0"/>
              </a:xfrm>
              <a:prstGeom prst="line">
                <a:avLst/>
              </a:prstGeom>
              <a:ln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necteur droit 57"/>
              <p:cNvCxnSpPr/>
              <p:nvPr/>
            </p:nvCxnSpPr>
            <p:spPr>
              <a:xfrm>
                <a:off x="4818966" y="5032339"/>
                <a:ext cx="105410" cy="0"/>
              </a:xfrm>
              <a:prstGeom prst="line">
                <a:avLst/>
              </a:prstGeom>
              <a:ln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Rectangle 58"/>
              <p:cNvSpPr/>
              <p:nvPr/>
            </p:nvSpPr>
            <p:spPr>
              <a:xfrm>
                <a:off x="5078937" y="3116385"/>
                <a:ext cx="362525" cy="2625191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0" name="ZoneTexte 59"/>
              <p:cNvSpPr txBox="1"/>
              <p:nvPr/>
            </p:nvSpPr>
            <p:spPr>
              <a:xfrm>
                <a:off x="4921648" y="2332896"/>
                <a:ext cx="131065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b="1" dirty="0" smtClean="0">
                    <a:latin typeface="Arial"/>
                    <a:cs typeface="Arial"/>
                  </a:rPr>
                  <a:t>Chiffre d’affaires</a:t>
                </a:r>
              </a:p>
              <a:p>
                <a:r>
                  <a:rPr lang="fr-FR" sz="1000" b="1" dirty="0" smtClean="0">
                    <a:latin typeface="Arial"/>
                    <a:cs typeface="Arial"/>
                  </a:rPr>
                  <a:t> (en milliards de $)</a:t>
                </a:r>
                <a:endParaRPr lang="fr-FR" sz="1000" b="1" dirty="0">
                  <a:latin typeface="Arial"/>
                  <a:cs typeface="Arial"/>
                </a:endParaRPr>
              </a:p>
            </p:txBody>
          </p:sp>
          <p:sp>
            <p:nvSpPr>
              <p:cNvPr id="61" name="ZoneTexte 60"/>
              <p:cNvSpPr txBox="1"/>
              <p:nvPr/>
            </p:nvSpPr>
            <p:spPr>
              <a:xfrm>
                <a:off x="4476634" y="2609374"/>
                <a:ext cx="39862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b="1" dirty="0">
                    <a:solidFill>
                      <a:srgbClr val="FFFFFF"/>
                    </a:solidFill>
                    <a:latin typeface="Arial"/>
                    <a:cs typeface="Arial"/>
                  </a:rPr>
                  <a:t>1</a:t>
                </a:r>
                <a:r>
                  <a:rPr lang="fr-FR" sz="1000" b="1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00</a:t>
                </a:r>
                <a:endParaRPr lang="fr-FR" sz="1000" b="1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62" name="ZoneTexte 61"/>
              <p:cNvSpPr txBox="1"/>
              <p:nvPr/>
            </p:nvSpPr>
            <p:spPr>
              <a:xfrm>
                <a:off x="4547955" y="3320574"/>
                <a:ext cx="32730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b="1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75</a:t>
                </a:r>
                <a:endParaRPr lang="fr-FR" sz="1000" b="1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63" name="ZoneTexte 62"/>
              <p:cNvSpPr txBox="1"/>
              <p:nvPr/>
            </p:nvSpPr>
            <p:spPr>
              <a:xfrm>
                <a:off x="4547955" y="4127024"/>
                <a:ext cx="32730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b="1" dirty="0">
                    <a:solidFill>
                      <a:srgbClr val="FFFFFF"/>
                    </a:solidFill>
                    <a:latin typeface="Arial"/>
                    <a:cs typeface="Arial"/>
                  </a:rPr>
                  <a:t>5</a:t>
                </a:r>
                <a:r>
                  <a:rPr lang="fr-FR" sz="1000" b="1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0</a:t>
                </a:r>
                <a:endParaRPr lang="fr-FR" sz="1000" b="1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64" name="ZoneTexte 63"/>
              <p:cNvSpPr txBox="1"/>
              <p:nvPr/>
            </p:nvSpPr>
            <p:spPr>
              <a:xfrm>
                <a:off x="4547955" y="4920774"/>
                <a:ext cx="32730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b="1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25</a:t>
                </a:r>
                <a:endParaRPr lang="fr-FR" sz="1000" b="1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65" name="ZoneTexte 64"/>
              <p:cNvSpPr txBox="1"/>
              <p:nvPr/>
            </p:nvSpPr>
            <p:spPr>
              <a:xfrm>
                <a:off x="5022573" y="5841524"/>
                <a:ext cx="46995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b="1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2008</a:t>
                </a:r>
                <a:endParaRPr lang="fr-FR" sz="1000" b="1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66" name="ZoneTexte 65"/>
              <p:cNvSpPr txBox="1"/>
              <p:nvPr/>
            </p:nvSpPr>
            <p:spPr>
              <a:xfrm>
                <a:off x="7296498" y="5856711"/>
                <a:ext cx="46995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b="1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2014</a:t>
                </a:r>
                <a:endParaRPr lang="fr-FR" sz="1000" b="1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5456024" y="3750733"/>
                <a:ext cx="362525" cy="199670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5833111" y="3316670"/>
                <a:ext cx="362525" cy="2436636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6210198" y="3217333"/>
                <a:ext cx="362525" cy="2532313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6587285" y="3130320"/>
                <a:ext cx="362525" cy="2625191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6964372" y="3217333"/>
                <a:ext cx="362525" cy="25345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7341459" y="3217333"/>
                <a:ext cx="362525" cy="253720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73" name="Grouper 72"/>
              <p:cNvGrpSpPr/>
              <p:nvPr/>
            </p:nvGrpSpPr>
            <p:grpSpPr>
              <a:xfrm flipH="1">
                <a:off x="7862595" y="2383602"/>
                <a:ext cx="124575" cy="3373120"/>
                <a:chOff x="8040402" y="2383602"/>
                <a:chExt cx="124575" cy="3373120"/>
              </a:xfrm>
            </p:grpSpPr>
            <p:cxnSp>
              <p:nvCxnSpPr>
                <p:cNvPr id="88" name="Connecteur droit avec flèche 87"/>
                <p:cNvCxnSpPr/>
                <p:nvPr/>
              </p:nvCxnSpPr>
              <p:spPr>
                <a:xfrm rot="16200000">
                  <a:off x="6478417" y="4070162"/>
                  <a:ext cx="3373120" cy="0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headEnd type="non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Connecteur droit 88"/>
                <p:cNvCxnSpPr/>
                <p:nvPr/>
              </p:nvCxnSpPr>
              <p:spPr>
                <a:xfrm>
                  <a:off x="8046391" y="2728580"/>
                  <a:ext cx="105410" cy="0"/>
                </a:xfrm>
                <a:prstGeom prst="line">
                  <a:avLst/>
                </a:prstGeom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Connecteur droit 89"/>
                <p:cNvCxnSpPr/>
                <p:nvPr/>
              </p:nvCxnSpPr>
              <p:spPr>
                <a:xfrm>
                  <a:off x="8052380" y="4261817"/>
                  <a:ext cx="105410" cy="0"/>
                </a:xfrm>
                <a:prstGeom prst="line">
                  <a:avLst/>
                </a:prstGeom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Connecteur droit 90"/>
                <p:cNvCxnSpPr/>
                <p:nvPr/>
              </p:nvCxnSpPr>
              <p:spPr>
                <a:xfrm>
                  <a:off x="8040402" y="3453274"/>
                  <a:ext cx="105410" cy="0"/>
                </a:xfrm>
                <a:prstGeom prst="line">
                  <a:avLst/>
                </a:prstGeom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Connecteur droit 91"/>
                <p:cNvCxnSpPr/>
                <p:nvPr/>
              </p:nvCxnSpPr>
              <p:spPr>
                <a:xfrm>
                  <a:off x="8058370" y="5028435"/>
                  <a:ext cx="105410" cy="0"/>
                </a:xfrm>
                <a:prstGeom prst="line">
                  <a:avLst/>
                </a:prstGeom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4" name="ZoneTexte 73"/>
              <p:cNvSpPr txBox="1"/>
              <p:nvPr/>
            </p:nvSpPr>
            <p:spPr>
              <a:xfrm>
                <a:off x="7991511" y="2588536"/>
                <a:ext cx="39862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b="1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200</a:t>
                </a:r>
                <a:endParaRPr lang="fr-FR" sz="1000" b="1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75" name="ZoneTexte 74"/>
              <p:cNvSpPr txBox="1"/>
              <p:nvPr/>
            </p:nvSpPr>
            <p:spPr>
              <a:xfrm>
                <a:off x="7991511" y="3299736"/>
                <a:ext cx="39862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b="1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175</a:t>
                </a:r>
                <a:endParaRPr lang="fr-FR" sz="1000" b="1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76" name="ZoneTexte 75"/>
              <p:cNvSpPr txBox="1"/>
              <p:nvPr/>
            </p:nvSpPr>
            <p:spPr>
              <a:xfrm>
                <a:off x="7991511" y="4106186"/>
                <a:ext cx="39862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b="1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150</a:t>
                </a:r>
                <a:endParaRPr lang="fr-FR" sz="1000" b="1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77" name="ZoneTexte 76"/>
              <p:cNvSpPr txBox="1"/>
              <p:nvPr/>
            </p:nvSpPr>
            <p:spPr>
              <a:xfrm>
                <a:off x="7991511" y="4899936"/>
                <a:ext cx="39862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b="1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125</a:t>
                </a:r>
                <a:endParaRPr lang="fr-FR" sz="1000" b="1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78" name="ZoneTexte 77"/>
              <p:cNvSpPr txBox="1"/>
              <p:nvPr/>
            </p:nvSpPr>
            <p:spPr>
              <a:xfrm>
                <a:off x="5778223" y="5847874"/>
                <a:ext cx="46995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b="1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2010</a:t>
                </a:r>
                <a:endParaRPr lang="fr-FR" sz="1000" b="1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79" name="ZoneTexte 78"/>
              <p:cNvSpPr txBox="1"/>
              <p:nvPr/>
            </p:nvSpPr>
            <p:spPr>
              <a:xfrm>
                <a:off x="6533873" y="5854224"/>
                <a:ext cx="46995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b="1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2012</a:t>
                </a:r>
                <a:endParaRPr lang="fr-FR" sz="1000" b="1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80" name="ZoneTexte 79"/>
              <p:cNvSpPr txBox="1"/>
              <p:nvPr/>
            </p:nvSpPr>
            <p:spPr>
              <a:xfrm>
                <a:off x="6983802" y="2332890"/>
                <a:ext cx="854150" cy="5386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000" b="1" dirty="0" smtClean="0">
                    <a:solidFill>
                      <a:srgbClr val="0000FF"/>
                    </a:solidFill>
                    <a:latin typeface="Arial"/>
                    <a:cs typeface="Arial"/>
                  </a:rPr>
                  <a:t>Effectifs</a:t>
                </a:r>
              </a:p>
              <a:p>
                <a:pPr algn="ctr"/>
                <a:r>
                  <a:rPr lang="fr-FR" sz="1000" b="1" dirty="0" smtClean="0">
                    <a:solidFill>
                      <a:srgbClr val="0000FF"/>
                    </a:solidFill>
                    <a:latin typeface="Arial"/>
                    <a:cs typeface="Arial"/>
                  </a:rPr>
                  <a:t> </a:t>
                </a:r>
                <a:r>
                  <a:rPr lang="fr-FR" sz="900" b="1" i="1" dirty="0" smtClean="0">
                    <a:solidFill>
                      <a:srgbClr val="0000FF"/>
                    </a:solidFill>
                    <a:latin typeface="Arial"/>
                    <a:cs typeface="Arial"/>
                  </a:rPr>
                  <a:t>(en milliers</a:t>
                </a:r>
              </a:p>
              <a:p>
                <a:pPr algn="ctr"/>
                <a:r>
                  <a:rPr lang="fr-FR" sz="900" b="1" i="1" dirty="0" smtClean="0">
                    <a:solidFill>
                      <a:srgbClr val="0000FF"/>
                    </a:solidFill>
                    <a:latin typeface="Arial"/>
                    <a:cs typeface="Arial"/>
                  </a:rPr>
                  <a:t> d’emplois)</a:t>
                </a:r>
                <a:endParaRPr lang="fr-FR" sz="900" b="1" i="1" dirty="0">
                  <a:solidFill>
                    <a:srgbClr val="0000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5196140" y="3519899"/>
                <a:ext cx="110067" cy="110067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5577149" y="3697700"/>
                <a:ext cx="110067" cy="110067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5958158" y="3875501"/>
                <a:ext cx="110067" cy="110067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6339167" y="3841627"/>
                <a:ext cx="110067" cy="110067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6720176" y="3892423"/>
                <a:ext cx="110067" cy="110067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7101185" y="3943219"/>
                <a:ext cx="110067" cy="110067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7482194" y="3994015"/>
                <a:ext cx="110067" cy="110067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5" name="Grouper 4"/>
            <p:cNvGrpSpPr/>
            <p:nvPr/>
          </p:nvGrpSpPr>
          <p:grpSpPr>
            <a:xfrm>
              <a:off x="5064902" y="5752290"/>
              <a:ext cx="3308150" cy="779624"/>
              <a:chOff x="5064902" y="5752290"/>
              <a:chExt cx="3308150" cy="779624"/>
            </a:xfrm>
          </p:grpSpPr>
          <p:sp>
            <p:nvSpPr>
              <p:cNvPr id="93" name="ZoneTexte 92"/>
              <p:cNvSpPr txBox="1"/>
              <p:nvPr/>
            </p:nvSpPr>
            <p:spPr>
              <a:xfrm>
                <a:off x="5064902" y="5752290"/>
                <a:ext cx="279342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dirty="0" smtClean="0">
                    <a:solidFill>
                      <a:schemeClr val="bg1"/>
                    </a:solidFill>
                    <a:latin typeface="Arial"/>
                    <a:cs typeface="Arial"/>
                  </a:rPr>
                  <a:t>Exportations: 52 M$ - Importations:  44-47 M$</a:t>
                </a:r>
                <a:endParaRPr lang="fr-FR" sz="10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94" name="ZoneTexte 93"/>
              <p:cNvSpPr txBox="1"/>
              <p:nvPr/>
            </p:nvSpPr>
            <p:spPr>
              <a:xfrm>
                <a:off x="5073363" y="5930091"/>
                <a:ext cx="329968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dirty="0" smtClean="0">
                    <a:solidFill>
                      <a:schemeClr val="bg1"/>
                    </a:solidFill>
                    <a:latin typeface="Arial"/>
                    <a:cs typeface="Arial"/>
                  </a:rPr>
                  <a:t>Balance commerciale entre 4 (2012) et 5,6 (2014) M$</a:t>
                </a:r>
                <a:endParaRPr lang="fr-FR" sz="10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95" name="ZoneTexte 94"/>
              <p:cNvSpPr txBox="1"/>
              <p:nvPr/>
            </p:nvSpPr>
            <p:spPr>
              <a:xfrm>
                <a:off x="5081824" y="6107892"/>
                <a:ext cx="302880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dirty="0" smtClean="0">
                    <a:solidFill>
                      <a:schemeClr val="bg1"/>
                    </a:solidFill>
                    <a:latin typeface="Arial"/>
                    <a:cs typeface="Arial"/>
                  </a:rPr>
                  <a:t>Investissements entre 2.4 (2009) et 3,8 (2012) M$</a:t>
                </a:r>
                <a:endParaRPr lang="fr-FR" sz="10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96" name="ZoneTexte 95"/>
              <p:cNvSpPr txBox="1"/>
              <p:nvPr/>
            </p:nvSpPr>
            <p:spPr>
              <a:xfrm>
                <a:off x="5090285" y="6285693"/>
                <a:ext cx="30004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dirty="0" smtClean="0">
                    <a:solidFill>
                      <a:schemeClr val="bg1"/>
                    </a:solidFill>
                    <a:latin typeface="Arial"/>
                    <a:cs typeface="Arial"/>
                  </a:rPr>
                  <a:t>Dépenses R&amp;D: quasi-constantes 1,45 – 1.65 M$</a:t>
                </a:r>
                <a:endParaRPr lang="fr-FR" sz="10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</p:grpSp>
      </p:grpSp>
      <p:sp>
        <p:nvSpPr>
          <p:cNvPr id="97" name="ZoneTexte 96"/>
          <p:cNvSpPr txBox="1"/>
          <p:nvPr/>
        </p:nvSpPr>
        <p:spPr>
          <a:xfrm>
            <a:off x="705155" y="6214520"/>
            <a:ext cx="39164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rgbClr val="FFFFFF"/>
                </a:solidFill>
                <a:latin typeface="Arial"/>
                <a:cs typeface="Arial"/>
              </a:rPr>
              <a:t>En 2014, celui de la chimie européenne est 90% de celui de 2004</a:t>
            </a:r>
            <a:endParaRPr lang="fr-FR" sz="10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122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3134" y="73910"/>
            <a:ext cx="9071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i="1" dirty="0">
                <a:solidFill>
                  <a:srgbClr val="800000"/>
                </a:solidFill>
                <a:latin typeface="Times New Roman"/>
                <a:cs typeface="Times New Roman"/>
              </a:rPr>
              <a:t>L</a:t>
            </a:r>
            <a:r>
              <a:rPr lang="fr-FR" sz="28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es évolutions stratégiques obligées: l’exemple d’</a:t>
            </a:r>
            <a:r>
              <a:rPr lang="fr-FR" sz="2800" b="1" i="1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Arkema</a:t>
            </a:r>
            <a:endParaRPr lang="fr-FR" sz="2800" b="1" i="1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cxnSp>
        <p:nvCxnSpPr>
          <p:cNvPr id="4" name="Connecteur droit 3"/>
          <p:cNvCxnSpPr/>
          <p:nvPr/>
        </p:nvCxnSpPr>
        <p:spPr>
          <a:xfrm>
            <a:off x="11549" y="704668"/>
            <a:ext cx="9144000" cy="0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8" name="Image 97" descr="Le Hénaff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359" y="783514"/>
            <a:ext cx="1275374" cy="1916545"/>
          </a:xfrm>
          <a:prstGeom prst="rect">
            <a:avLst/>
          </a:prstGeom>
        </p:spPr>
      </p:pic>
      <p:sp>
        <p:nvSpPr>
          <p:cNvPr id="99" name="ZoneTexte 98"/>
          <p:cNvSpPr txBox="1"/>
          <p:nvPr/>
        </p:nvSpPr>
        <p:spPr>
          <a:xfrm>
            <a:off x="7929183" y="2708527"/>
            <a:ext cx="10182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lang="fr-FR" sz="1200" dirty="0" smtClean="0">
                <a:solidFill>
                  <a:srgbClr val="FFFFFF"/>
                </a:solidFill>
                <a:latin typeface="Arial"/>
                <a:cs typeface="Arial"/>
              </a:rPr>
              <a:t>. Le </a:t>
            </a:r>
            <a:r>
              <a:rPr lang="fr-FR" sz="1200" dirty="0" err="1" smtClean="0">
                <a:solidFill>
                  <a:srgbClr val="FFFFFF"/>
                </a:solidFill>
                <a:latin typeface="Arial"/>
                <a:cs typeface="Arial"/>
              </a:rPr>
              <a:t>Hénaff</a:t>
            </a:r>
            <a:endParaRPr lang="fr-FR" sz="1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18527" y="855127"/>
            <a:ext cx="36750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Arial"/>
                <a:cs typeface="Arial"/>
              </a:rPr>
              <a:t>Les conséquences de ces contraintes:</a:t>
            </a:r>
            <a:endParaRPr lang="fr-FR" sz="1600" dirty="0">
              <a:latin typeface="Arial"/>
              <a:cs typeface="Arial"/>
            </a:endParaRPr>
          </a:p>
        </p:txBody>
      </p:sp>
      <p:grpSp>
        <p:nvGrpSpPr>
          <p:cNvPr id="9" name="Grouper 8"/>
          <p:cNvGrpSpPr/>
          <p:nvPr/>
        </p:nvGrpSpPr>
        <p:grpSpPr>
          <a:xfrm>
            <a:off x="118527" y="1329259"/>
            <a:ext cx="7501796" cy="922785"/>
            <a:chOff x="118527" y="1329259"/>
            <a:chExt cx="7501796" cy="922785"/>
          </a:xfrm>
        </p:grpSpPr>
        <p:sp>
          <p:nvSpPr>
            <p:cNvPr id="6" name="ZoneTexte 5"/>
            <p:cNvSpPr txBox="1"/>
            <p:nvPr/>
          </p:nvSpPr>
          <p:spPr>
            <a:xfrm>
              <a:off x="347135" y="1329259"/>
              <a:ext cx="58190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i="1" dirty="0" smtClean="0">
                  <a:latin typeface="Arial"/>
                  <a:cs typeface="Arial"/>
                </a:rPr>
                <a:t>Révision drastique sur les répartitions budgétaires</a:t>
              </a:r>
              <a:endParaRPr lang="fr-FR" b="1" i="1" dirty="0">
                <a:latin typeface="Arial"/>
                <a:cs typeface="Arial"/>
              </a:endParaRPr>
            </a:p>
          </p:txBody>
        </p:sp>
        <p:sp>
          <p:nvSpPr>
            <p:cNvPr id="100" name="ZoneTexte 99"/>
            <p:cNvSpPr txBox="1"/>
            <p:nvPr/>
          </p:nvSpPr>
          <p:spPr>
            <a:xfrm>
              <a:off x="702744" y="1642552"/>
              <a:ext cx="69175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latin typeface="Arial"/>
                  <a:cs typeface="Arial"/>
                </a:rPr>
                <a:t>Origine du chiffre d’affaires; désormais 10% en France et 90% à l’étranger</a:t>
              </a:r>
              <a:endParaRPr lang="fr-FR" sz="1600" dirty="0">
                <a:latin typeface="Arial"/>
                <a:cs typeface="Arial"/>
              </a:endParaRPr>
            </a:p>
          </p:txBody>
        </p:sp>
        <p:sp>
          <p:nvSpPr>
            <p:cNvPr id="101" name="ZoneTexte 100"/>
            <p:cNvSpPr txBox="1"/>
            <p:nvPr/>
          </p:nvSpPr>
          <p:spPr>
            <a:xfrm>
              <a:off x="702738" y="1913490"/>
              <a:ext cx="66515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latin typeface="Arial"/>
                  <a:cs typeface="Arial"/>
                </a:rPr>
                <a:t>Dépenses de recherche: désormais 70% en France et 30% à</a:t>
              </a:r>
              <a:r>
                <a:rPr lang="fr-FR" sz="1600" dirty="0">
                  <a:latin typeface="Arial"/>
                  <a:cs typeface="Arial"/>
                </a:rPr>
                <a:t> </a:t>
              </a:r>
              <a:r>
                <a:rPr lang="fr-FR" sz="1600" dirty="0" smtClean="0">
                  <a:latin typeface="Arial"/>
                  <a:cs typeface="Arial"/>
                </a:rPr>
                <a:t>l’étranger</a:t>
              </a:r>
              <a:endParaRPr lang="fr-FR" sz="1600" dirty="0">
                <a:latin typeface="Arial"/>
                <a:cs typeface="Arial"/>
              </a:endParaRPr>
            </a:p>
          </p:txBody>
        </p:sp>
        <p:sp>
          <p:nvSpPr>
            <p:cNvPr id="2" name="Étoile à 5 branches 1"/>
            <p:cNvSpPr/>
            <p:nvPr/>
          </p:nvSpPr>
          <p:spPr>
            <a:xfrm>
              <a:off x="118527" y="1338560"/>
              <a:ext cx="303992" cy="303992"/>
            </a:xfrm>
            <a:prstGeom prst="star5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Signalisation droite 7"/>
            <p:cNvSpPr/>
            <p:nvPr/>
          </p:nvSpPr>
          <p:spPr>
            <a:xfrm>
              <a:off x="467839" y="1794964"/>
              <a:ext cx="260064" cy="84667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  <a:effectLst>
              <a:reflection blurRad="12700" stA="20000" endPos="35000" dist="63500" dir="5400000" sy="-100000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Signalisation droite 30"/>
            <p:cNvSpPr/>
            <p:nvPr/>
          </p:nvSpPr>
          <p:spPr>
            <a:xfrm>
              <a:off x="467839" y="2057435"/>
              <a:ext cx="260064" cy="84667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  <a:effectLst>
              <a:reflection blurRad="12700" stA="20000" endPos="35000" dist="63500" dir="5400000" sy="-100000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0" name="Grouper 9"/>
          <p:cNvGrpSpPr/>
          <p:nvPr/>
        </p:nvGrpSpPr>
        <p:grpSpPr>
          <a:xfrm>
            <a:off x="118521" y="2608604"/>
            <a:ext cx="7915974" cy="905702"/>
            <a:chOff x="118521" y="2608604"/>
            <a:chExt cx="7915974" cy="905702"/>
          </a:xfrm>
        </p:grpSpPr>
        <p:sp>
          <p:nvSpPr>
            <p:cNvPr id="16" name="ZoneTexte 15"/>
            <p:cNvSpPr txBox="1"/>
            <p:nvPr/>
          </p:nvSpPr>
          <p:spPr>
            <a:xfrm>
              <a:off x="364063" y="2616237"/>
              <a:ext cx="52290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i="1" dirty="0" smtClean="0">
                  <a:latin typeface="Arial"/>
                  <a:cs typeface="Arial"/>
                </a:rPr>
                <a:t>Révision drastique des priorités scientifiques</a:t>
              </a:r>
              <a:endParaRPr lang="fr-FR" b="1" i="1" dirty="0">
                <a:latin typeface="Arial"/>
                <a:cs typeface="Arial"/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719672" y="2929530"/>
              <a:ext cx="7314823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latin typeface="Arial"/>
                  <a:cs typeface="Arial"/>
                </a:rPr>
                <a:t>Priorité exclusivement à l’innovation RENTABLE et au rééquilibrage MONDIAL</a:t>
              </a:r>
            </a:p>
            <a:p>
              <a:r>
                <a:rPr lang="fr-FR" sz="1600" dirty="0">
                  <a:latin typeface="Arial"/>
                  <a:cs typeface="Arial"/>
                </a:rPr>
                <a:t>d</a:t>
              </a:r>
              <a:r>
                <a:rPr lang="fr-FR" sz="1600" dirty="0" smtClean="0">
                  <a:latin typeface="Arial"/>
                  <a:cs typeface="Arial"/>
                </a:rPr>
                <a:t>es activités</a:t>
              </a:r>
              <a:endParaRPr lang="fr-FR" sz="1600" dirty="0">
                <a:latin typeface="Arial"/>
                <a:cs typeface="Arial"/>
              </a:endParaRPr>
            </a:p>
          </p:txBody>
        </p:sp>
        <p:sp>
          <p:nvSpPr>
            <p:cNvPr id="28" name="Étoile à 5 branches 27"/>
            <p:cNvSpPr/>
            <p:nvPr/>
          </p:nvSpPr>
          <p:spPr>
            <a:xfrm>
              <a:off x="118521" y="2608604"/>
              <a:ext cx="303992" cy="303992"/>
            </a:xfrm>
            <a:prstGeom prst="star5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Signalisation droite 31"/>
            <p:cNvSpPr/>
            <p:nvPr/>
          </p:nvSpPr>
          <p:spPr>
            <a:xfrm>
              <a:off x="467839" y="3056535"/>
              <a:ext cx="260064" cy="84667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  <a:effectLst>
              <a:reflection blurRad="12700" stA="20000" endPos="35000" dist="63500" dir="5400000" sy="-100000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" name="Grouper 6"/>
          <p:cNvGrpSpPr/>
          <p:nvPr/>
        </p:nvGrpSpPr>
        <p:grpSpPr>
          <a:xfrm>
            <a:off x="118515" y="3725408"/>
            <a:ext cx="8651662" cy="2555895"/>
            <a:chOff x="118515" y="3725408"/>
            <a:chExt cx="8651662" cy="2555895"/>
          </a:xfrm>
        </p:grpSpPr>
        <p:sp>
          <p:nvSpPr>
            <p:cNvPr id="18" name="ZoneTexte 17"/>
            <p:cNvSpPr txBox="1"/>
            <p:nvPr/>
          </p:nvSpPr>
          <p:spPr>
            <a:xfrm>
              <a:off x="380991" y="3725408"/>
              <a:ext cx="51778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i="1" dirty="0" smtClean="0">
                  <a:latin typeface="Arial"/>
                  <a:cs typeface="Arial"/>
                </a:rPr>
                <a:t>Sélection drastique des thèmes scientifiques</a:t>
              </a:r>
              <a:endParaRPr lang="fr-FR" b="1" i="1" dirty="0">
                <a:latin typeface="Arial"/>
                <a:cs typeface="Arial"/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736600" y="4038701"/>
              <a:ext cx="60467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solidFill>
                    <a:schemeClr val="bg1"/>
                  </a:solidFill>
                  <a:latin typeface="Arial"/>
                  <a:cs typeface="Arial"/>
                </a:rPr>
                <a:t>Les thèmes innovants et rentables choisis désormais par </a:t>
              </a:r>
              <a:r>
                <a:rPr lang="fr-FR" sz="1600" dirty="0" err="1" smtClean="0">
                  <a:solidFill>
                    <a:schemeClr val="bg1"/>
                  </a:solidFill>
                  <a:latin typeface="Arial"/>
                  <a:cs typeface="Arial"/>
                </a:rPr>
                <a:t>Arkema</a:t>
              </a:r>
              <a:endParaRPr lang="fr-FR" sz="16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924560" y="4357789"/>
              <a:ext cx="52945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solidFill>
                    <a:srgbClr val="CCFFCC"/>
                  </a:solidFill>
                  <a:latin typeface="Arial"/>
                  <a:cs typeface="Arial"/>
                </a:rPr>
                <a:t>Energies renouvelables (résines pour pales d’éoliennes)</a:t>
              </a:r>
              <a:endParaRPr lang="fr-FR" sz="1600" dirty="0">
                <a:solidFill>
                  <a:srgbClr val="CCFFCC"/>
                </a:solidFill>
                <a:latin typeface="Arial"/>
                <a:cs typeface="Arial"/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924560" y="4621949"/>
              <a:ext cx="30127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solidFill>
                    <a:srgbClr val="CCFFCC"/>
                  </a:solidFill>
                  <a:latin typeface="Arial"/>
                  <a:cs typeface="Arial"/>
                </a:rPr>
                <a:t>Matériaux pour l’impression 3D</a:t>
              </a:r>
              <a:endParaRPr lang="fr-FR" sz="1600" dirty="0">
                <a:solidFill>
                  <a:srgbClr val="CCFFCC"/>
                </a:solidFill>
                <a:latin typeface="Arial"/>
                <a:cs typeface="Arial"/>
              </a:endParaRP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924560" y="4886109"/>
              <a:ext cx="4256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solidFill>
                    <a:srgbClr val="CCFFCC"/>
                  </a:solidFill>
                  <a:latin typeface="Arial"/>
                  <a:cs typeface="Arial"/>
                </a:rPr>
                <a:t>Nouveaux adhésifs (habitat, aéronautique</a:t>
              </a:r>
              <a:r>
                <a:rPr lang="is-IS" sz="1600" dirty="0" smtClean="0">
                  <a:solidFill>
                    <a:srgbClr val="CCFFCC"/>
                  </a:solidFill>
                  <a:latin typeface="Arial"/>
                  <a:cs typeface="Arial"/>
                </a:rPr>
                <a:t>…)</a:t>
              </a:r>
              <a:endParaRPr lang="fr-FR" sz="1600" dirty="0">
                <a:solidFill>
                  <a:srgbClr val="CCFFCC"/>
                </a:solidFill>
                <a:latin typeface="Arial"/>
                <a:cs typeface="Arial"/>
              </a:endParaRP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924560" y="5150269"/>
              <a:ext cx="60698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solidFill>
                    <a:srgbClr val="CCFFCC"/>
                  </a:solidFill>
                  <a:latin typeface="Arial"/>
                  <a:cs typeface="Arial"/>
                </a:rPr>
                <a:t>Membranes (filtration d’eau potable; séparation sélective de gaz)</a:t>
              </a:r>
              <a:endParaRPr lang="fr-FR" sz="1600" dirty="0">
                <a:solidFill>
                  <a:srgbClr val="CCFFCC"/>
                </a:solidFill>
                <a:latin typeface="Arial"/>
                <a:cs typeface="Arial"/>
              </a:endParaRP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924560" y="5414429"/>
              <a:ext cx="53855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solidFill>
                    <a:srgbClr val="CCFFCC"/>
                  </a:solidFill>
                  <a:latin typeface="Arial"/>
                  <a:cs typeface="Arial"/>
                </a:rPr>
                <a:t>Nouveaux matériaux pour le photovoltaïque (</a:t>
              </a:r>
              <a:r>
                <a:rPr lang="fr-FR" sz="1600" dirty="0" err="1" smtClean="0">
                  <a:solidFill>
                    <a:srgbClr val="CCFFCC"/>
                  </a:solidFill>
                  <a:latin typeface="Arial"/>
                  <a:cs typeface="Arial"/>
                </a:rPr>
                <a:t>perovskites</a:t>
              </a:r>
              <a:r>
                <a:rPr lang="fr-FR" sz="1600" dirty="0" smtClean="0">
                  <a:solidFill>
                    <a:srgbClr val="CCFFCC"/>
                  </a:solidFill>
                  <a:latin typeface="Arial"/>
                  <a:cs typeface="Arial"/>
                </a:rPr>
                <a:t>)</a:t>
              </a:r>
              <a:endParaRPr lang="fr-FR" sz="1600" dirty="0">
                <a:solidFill>
                  <a:srgbClr val="CCFFCC"/>
                </a:solidFill>
                <a:latin typeface="Arial"/>
                <a:cs typeface="Arial"/>
              </a:endParaRPr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924560" y="5678589"/>
              <a:ext cx="63435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solidFill>
                    <a:srgbClr val="CCFFCC"/>
                  </a:solidFill>
                  <a:latin typeface="Arial"/>
                  <a:cs typeface="Arial"/>
                </a:rPr>
                <a:t>Chimie végétale (actuellement 10% de la production, limitée à 15%)</a:t>
              </a:r>
              <a:endParaRPr lang="fr-FR" sz="1600" dirty="0">
                <a:solidFill>
                  <a:srgbClr val="CCFFCC"/>
                </a:solidFill>
                <a:latin typeface="Arial"/>
                <a:cs typeface="Arial"/>
              </a:endParaRP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924560" y="5942749"/>
              <a:ext cx="78456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solidFill>
                    <a:srgbClr val="CCFFCC"/>
                  </a:solidFill>
                  <a:latin typeface="Arial"/>
                  <a:cs typeface="Arial"/>
                </a:rPr>
                <a:t>Dérivés polymériques du pétrole et autres huiles: (</a:t>
              </a:r>
              <a:r>
                <a:rPr lang="fr-FR" sz="1200" dirty="0" smtClean="0">
                  <a:solidFill>
                    <a:srgbClr val="CCFFCC"/>
                  </a:solidFill>
                  <a:latin typeface="Arial"/>
                  <a:cs typeface="Arial"/>
                </a:rPr>
                <a:t>favorisés conjoncturellement par les prix bas)</a:t>
              </a:r>
              <a:endParaRPr lang="fr-FR" sz="1600" dirty="0">
                <a:solidFill>
                  <a:srgbClr val="CCFFCC"/>
                </a:solidFill>
                <a:latin typeface="Arial"/>
                <a:cs typeface="Arial"/>
              </a:endParaRPr>
            </a:p>
          </p:txBody>
        </p:sp>
        <p:sp>
          <p:nvSpPr>
            <p:cNvPr id="29" name="Étoile à 5 branches 28"/>
            <p:cNvSpPr/>
            <p:nvPr/>
          </p:nvSpPr>
          <p:spPr>
            <a:xfrm>
              <a:off x="118515" y="3743176"/>
              <a:ext cx="303992" cy="303992"/>
            </a:xfrm>
            <a:prstGeom prst="star5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Signalisation droite 32"/>
            <p:cNvSpPr/>
            <p:nvPr/>
          </p:nvSpPr>
          <p:spPr>
            <a:xfrm>
              <a:off x="467839" y="4191107"/>
              <a:ext cx="260064" cy="84667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  <a:effectLst>
              <a:reflection blurRad="12700" stA="20000" endPos="35000" dist="63500" dir="5400000" sy="-100000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212828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43916" y="855127"/>
            <a:ext cx="2116685" cy="39794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13134" y="73910"/>
            <a:ext cx="9071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Quelques propositions pour relever les défis</a:t>
            </a:r>
            <a:endParaRPr lang="fr-FR" sz="2800" b="1" i="1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cxnSp>
        <p:nvCxnSpPr>
          <p:cNvPr id="4" name="Connecteur droit 3"/>
          <p:cNvCxnSpPr/>
          <p:nvPr/>
        </p:nvCxnSpPr>
        <p:spPr>
          <a:xfrm>
            <a:off x="11549" y="704668"/>
            <a:ext cx="9144000" cy="0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118527" y="855127"/>
            <a:ext cx="22533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i="1" dirty="0" smtClean="0">
                <a:latin typeface="Arial"/>
                <a:cs typeface="Arial"/>
              </a:rPr>
              <a:t>Au plan scientifique:</a:t>
            </a:r>
            <a:endParaRPr lang="fr-FR" sz="1600" b="1" i="1" dirty="0">
              <a:latin typeface="Arial"/>
              <a:cs typeface="Arial"/>
            </a:endParaRPr>
          </a:p>
        </p:txBody>
      </p:sp>
      <p:grpSp>
        <p:nvGrpSpPr>
          <p:cNvPr id="9" name="Grouper 8"/>
          <p:cNvGrpSpPr/>
          <p:nvPr/>
        </p:nvGrpSpPr>
        <p:grpSpPr>
          <a:xfrm>
            <a:off x="118527" y="1329259"/>
            <a:ext cx="7611796" cy="1109738"/>
            <a:chOff x="118527" y="1329259"/>
            <a:chExt cx="7611796" cy="1109738"/>
          </a:xfrm>
        </p:grpSpPr>
        <p:sp>
          <p:nvSpPr>
            <p:cNvPr id="6" name="ZoneTexte 5"/>
            <p:cNvSpPr txBox="1"/>
            <p:nvPr/>
          </p:nvSpPr>
          <p:spPr>
            <a:xfrm>
              <a:off x="347135" y="1329259"/>
              <a:ext cx="44979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i="1" dirty="0" smtClean="0">
                  <a:latin typeface="Arial"/>
                  <a:cs typeface="Arial"/>
                </a:rPr>
                <a:t>Lutter contre les idéologies </a:t>
              </a:r>
              <a:r>
                <a:rPr lang="fr-FR" b="1" i="1" dirty="0" err="1" smtClean="0">
                  <a:latin typeface="Arial"/>
                  <a:cs typeface="Arial"/>
                </a:rPr>
                <a:t>déclinistes</a:t>
              </a:r>
              <a:endParaRPr lang="fr-FR" b="1" i="1" dirty="0">
                <a:latin typeface="Arial"/>
                <a:cs typeface="Arial"/>
              </a:endParaRPr>
            </a:p>
          </p:txBody>
        </p:sp>
        <p:sp>
          <p:nvSpPr>
            <p:cNvPr id="100" name="ZoneTexte 99"/>
            <p:cNvSpPr txBox="1"/>
            <p:nvPr/>
          </p:nvSpPr>
          <p:spPr>
            <a:xfrm>
              <a:off x="702744" y="1642552"/>
              <a:ext cx="27849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latin typeface="Arial"/>
                  <a:cs typeface="Arial"/>
                </a:rPr>
                <a:t>L’association Démo-science;</a:t>
              </a:r>
              <a:endParaRPr lang="fr-FR" sz="1600" dirty="0">
                <a:latin typeface="Arial"/>
                <a:cs typeface="Arial"/>
              </a:endParaRPr>
            </a:p>
          </p:txBody>
        </p:sp>
        <p:sp>
          <p:nvSpPr>
            <p:cNvPr id="101" name="ZoneTexte 100"/>
            <p:cNvSpPr txBox="1"/>
            <p:nvPr/>
          </p:nvSpPr>
          <p:spPr>
            <a:xfrm>
              <a:off x="702738" y="1854221"/>
              <a:ext cx="7027585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latin typeface="Arial"/>
                  <a:cs typeface="Arial"/>
                </a:rPr>
                <a:t>Aller vers les jeunes dans les lycées pour fournir une information honnête, </a:t>
              </a:r>
            </a:p>
            <a:p>
              <a:r>
                <a:rPr lang="fr-FR" sz="1600" dirty="0" smtClean="0">
                  <a:latin typeface="Arial"/>
                  <a:cs typeface="Arial"/>
                </a:rPr>
                <a:t>et contrecarrer par l’exemple les manipulations médiatiques de tous ordres.</a:t>
              </a:r>
              <a:endParaRPr lang="fr-FR" sz="1600" dirty="0">
                <a:latin typeface="Arial"/>
                <a:cs typeface="Arial"/>
              </a:endParaRPr>
            </a:p>
          </p:txBody>
        </p:sp>
        <p:sp>
          <p:nvSpPr>
            <p:cNvPr id="2" name="Étoile à 5 branches 1"/>
            <p:cNvSpPr/>
            <p:nvPr/>
          </p:nvSpPr>
          <p:spPr>
            <a:xfrm>
              <a:off x="118527" y="1338560"/>
              <a:ext cx="303992" cy="303992"/>
            </a:xfrm>
            <a:prstGeom prst="star5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Signalisation droite 7"/>
            <p:cNvSpPr/>
            <p:nvPr/>
          </p:nvSpPr>
          <p:spPr>
            <a:xfrm>
              <a:off x="467839" y="1794964"/>
              <a:ext cx="260064" cy="84667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  <a:effectLst>
              <a:reflection blurRad="12700" stA="20000" endPos="35000" dist="63500" dir="5400000" sy="-100000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Signalisation droite 30"/>
            <p:cNvSpPr/>
            <p:nvPr/>
          </p:nvSpPr>
          <p:spPr>
            <a:xfrm>
              <a:off x="467839" y="1998166"/>
              <a:ext cx="260064" cy="84667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  <a:effectLst>
              <a:reflection blurRad="12700" stA="20000" endPos="35000" dist="63500" dir="5400000" sy="-100000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0" name="ZoneTexte 39"/>
          <p:cNvSpPr txBox="1"/>
          <p:nvPr/>
        </p:nvSpPr>
        <p:spPr>
          <a:xfrm>
            <a:off x="761983" y="3801607"/>
            <a:ext cx="8043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Redonner leur dignité à tous les types d’enseignement (académique, technologique</a:t>
            </a:r>
            <a:r>
              <a:rPr lang="is-IS" sz="1600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…)</a:t>
            </a:r>
            <a:endParaRPr lang="fr-FR" sz="1600" dirty="0">
              <a:solidFill>
                <a:schemeClr val="bg1">
                  <a:lumMod val="85000"/>
                </a:schemeClr>
              </a:solidFill>
              <a:latin typeface="Arial"/>
              <a:cs typeface="Arial"/>
            </a:endParaRPr>
          </a:p>
        </p:txBody>
      </p:sp>
      <p:grpSp>
        <p:nvGrpSpPr>
          <p:cNvPr id="10" name="Grouper 9"/>
          <p:cNvGrpSpPr/>
          <p:nvPr/>
        </p:nvGrpSpPr>
        <p:grpSpPr>
          <a:xfrm>
            <a:off x="118521" y="2608604"/>
            <a:ext cx="8367958" cy="1404675"/>
            <a:chOff x="118521" y="2608604"/>
            <a:chExt cx="8367958" cy="1404675"/>
          </a:xfrm>
        </p:grpSpPr>
        <p:sp>
          <p:nvSpPr>
            <p:cNvPr id="16" name="ZoneTexte 15"/>
            <p:cNvSpPr txBox="1"/>
            <p:nvPr/>
          </p:nvSpPr>
          <p:spPr>
            <a:xfrm>
              <a:off x="364063" y="2616237"/>
              <a:ext cx="69610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i="1" dirty="0" smtClean="0">
                  <a:latin typeface="Arial"/>
                  <a:cs typeface="Arial"/>
                </a:rPr>
                <a:t>Rénover en profondeur les enseignements en collège et lycée</a:t>
              </a:r>
              <a:endParaRPr lang="fr-FR" b="1" i="1" dirty="0">
                <a:latin typeface="Arial"/>
                <a:cs typeface="Arial"/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719672" y="2929530"/>
              <a:ext cx="62069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solidFill>
                    <a:schemeClr val="bg1">
                      <a:lumMod val="85000"/>
                    </a:schemeClr>
                  </a:solidFill>
                  <a:latin typeface="Arial"/>
                  <a:cs typeface="Arial"/>
                </a:rPr>
                <a:t>Contenus plus exigeants, mais mieux adaptés au monde moderne</a:t>
              </a:r>
              <a:endParaRPr lang="fr-FR" sz="16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28" name="Étoile à 5 branches 27"/>
            <p:cNvSpPr/>
            <p:nvPr/>
          </p:nvSpPr>
          <p:spPr>
            <a:xfrm>
              <a:off x="118521" y="2608604"/>
              <a:ext cx="303992" cy="303992"/>
            </a:xfrm>
            <a:prstGeom prst="star5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Signalisation droite 31"/>
            <p:cNvSpPr/>
            <p:nvPr/>
          </p:nvSpPr>
          <p:spPr>
            <a:xfrm>
              <a:off x="467839" y="3056535"/>
              <a:ext cx="260064" cy="84667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  <a:effectLst>
              <a:reflection blurRad="12700" stA="20000" endPos="35000" dist="63500" dir="5400000" sy="-100000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745067" y="3149666"/>
              <a:ext cx="62030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solidFill>
                    <a:schemeClr val="bg1">
                      <a:lumMod val="85000"/>
                    </a:schemeClr>
                  </a:solidFill>
                  <a:latin typeface="Arial"/>
                  <a:cs typeface="Arial"/>
                </a:rPr>
                <a:t>Réhabiliter la notion d’effort. Cesser la « </a:t>
              </a:r>
              <a:r>
                <a:rPr lang="fr-FR" sz="1600" dirty="0" err="1" smtClean="0">
                  <a:solidFill>
                    <a:schemeClr val="bg1">
                      <a:lumMod val="85000"/>
                    </a:schemeClr>
                  </a:solidFill>
                  <a:latin typeface="Arial"/>
                  <a:cs typeface="Arial"/>
                </a:rPr>
                <a:t>dolto-isation</a:t>
              </a:r>
              <a:r>
                <a:rPr lang="fr-FR" sz="1600" dirty="0" smtClean="0">
                  <a:solidFill>
                    <a:schemeClr val="bg1">
                      <a:lumMod val="85000"/>
                    </a:schemeClr>
                  </a:solidFill>
                  <a:latin typeface="Arial"/>
                  <a:cs typeface="Arial"/>
                </a:rPr>
                <a:t> » des élèves</a:t>
              </a:r>
              <a:endParaRPr lang="fr-FR" sz="16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34" name="Signalisation droite 33"/>
            <p:cNvSpPr/>
            <p:nvPr/>
          </p:nvSpPr>
          <p:spPr>
            <a:xfrm>
              <a:off x="467839" y="3276671"/>
              <a:ext cx="260064" cy="84667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  <a:effectLst>
              <a:reflection blurRad="12700" stA="20000" endPos="35000" dist="63500" dir="5400000" sy="-100000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Signalisation droite 35"/>
            <p:cNvSpPr/>
            <p:nvPr/>
          </p:nvSpPr>
          <p:spPr>
            <a:xfrm>
              <a:off x="467839" y="3496807"/>
              <a:ext cx="260064" cy="84667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  <a:effectLst>
              <a:reflection blurRad="12700" stA="20000" endPos="35000" dist="63500" dir="5400000" sy="-100000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761989" y="3589938"/>
              <a:ext cx="77244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solidFill>
                    <a:schemeClr val="bg1">
                      <a:lumMod val="85000"/>
                    </a:schemeClr>
                  </a:solidFill>
                  <a:latin typeface="Arial"/>
                  <a:cs typeface="Arial"/>
                </a:rPr>
                <a:t>Changement de statut du </a:t>
              </a:r>
              <a:r>
                <a:rPr lang="fr-FR" sz="1600" dirty="0" err="1" smtClean="0">
                  <a:solidFill>
                    <a:schemeClr val="bg1">
                      <a:lumMod val="85000"/>
                    </a:schemeClr>
                  </a:solidFill>
                  <a:latin typeface="Arial"/>
                  <a:cs typeface="Arial"/>
                </a:rPr>
                <a:t>baccalaureat</a:t>
              </a:r>
              <a:r>
                <a:rPr lang="fr-FR" sz="1600" dirty="0" smtClean="0">
                  <a:solidFill>
                    <a:schemeClr val="bg1">
                      <a:lumMod val="85000"/>
                    </a:schemeClr>
                  </a:solidFill>
                  <a:latin typeface="Arial"/>
                  <a:cs typeface="Arial"/>
                </a:rPr>
                <a:t> ???? Formation réelle des enseignants ???</a:t>
              </a:r>
              <a:endParaRPr lang="fr-FR" sz="16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38" name="Signalisation droite 37"/>
            <p:cNvSpPr/>
            <p:nvPr/>
          </p:nvSpPr>
          <p:spPr>
            <a:xfrm>
              <a:off x="467839" y="3716943"/>
              <a:ext cx="260064" cy="84667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  <a:effectLst>
              <a:reflection blurRad="12700" stA="20000" endPos="35000" dist="63500" dir="5400000" sy="-100000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753528" y="3361335"/>
              <a:ext cx="54084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err="1" smtClean="0">
                  <a:solidFill>
                    <a:schemeClr val="bg1">
                      <a:lumMod val="85000"/>
                    </a:schemeClr>
                  </a:solidFill>
                  <a:latin typeface="Arial"/>
                  <a:cs typeface="Arial"/>
                </a:rPr>
                <a:t>Institutionaliser</a:t>
              </a:r>
              <a:r>
                <a:rPr lang="fr-FR" sz="1600" dirty="0" smtClean="0">
                  <a:solidFill>
                    <a:schemeClr val="bg1">
                      <a:lumMod val="85000"/>
                    </a:schemeClr>
                  </a:solidFill>
                  <a:latin typeface="Arial"/>
                  <a:cs typeface="Arial"/>
                </a:rPr>
                <a:t> le tutorat dans les horaires d’enseignants.</a:t>
              </a:r>
              <a:endParaRPr lang="fr-FR" sz="16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41" name="Signalisation droite 40"/>
            <p:cNvSpPr/>
            <p:nvPr/>
          </p:nvSpPr>
          <p:spPr>
            <a:xfrm>
              <a:off x="467833" y="3928612"/>
              <a:ext cx="260064" cy="84667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  <a:effectLst>
              <a:reflection blurRad="12700" stA="20000" endPos="35000" dist="63500" dir="5400000" sy="-100000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1" name="Grouper 10"/>
          <p:cNvGrpSpPr/>
          <p:nvPr/>
        </p:nvGrpSpPr>
        <p:grpSpPr>
          <a:xfrm>
            <a:off x="118515" y="4267296"/>
            <a:ext cx="8992693" cy="1083652"/>
            <a:chOff x="118515" y="4267296"/>
            <a:chExt cx="8992693" cy="1083652"/>
          </a:xfrm>
        </p:grpSpPr>
        <p:sp>
          <p:nvSpPr>
            <p:cNvPr id="18" name="ZoneTexte 17"/>
            <p:cNvSpPr txBox="1"/>
            <p:nvPr/>
          </p:nvSpPr>
          <p:spPr>
            <a:xfrm>
              <a:off x="380991" y="4267296"/>
              <a:ext cx="59951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i="1" dirty="0" smtClean="0">
                  <a:latin typeface="Arial"/>
                  <a:cs typeface="Arial"/>
                </a:rPr>
                <a:t>Desserrer les contraintes financières et d’affectation</a:t>
              </a:r>
              <a:endParaRPr lang="fr-FR" b="1" i="1" dirty="0">
                <a:latin typeface="Arial"/>
                <a:cs typeface="Arial"/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736600" y="4580589"/>
              <a:ext cx="83746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err="1" smtClean="0">
                  <a:solidFill>
                    <a:schemeClr val="bg1"/>
                  </a:solidFill>
                  <a:latin typeface="Arial"/>
                  <a:cs typeface="Arial"/>
                </a:rPr>
                <a:t>Réaugmenter</a:t>
              </a:r>
              <a:r>
                <a:rPr lang="fr-FR" sz="1600" dirty="0" smtClean="0">
                  <a:solidFill>
                    <a:schemeClr val="bg1"/>
                  </a:solidFill>
                  <a:latin typeface="Arial"/>
                  <a:cs typeface="Arial"/>
                </a:rPr>
                <a:t> raisonnablement les budgets des labos et les dotations en nouveaux postes</a:t>
              </a:r>
              <a:endParaRPr lang="fr-FR" sz="16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29" name="Étoile à 5 branches 28"/>
            <p:cNvSpPr/>
            <p:nvPr/>
          </p:nvSpPr>
          <p:spPr>
            <a:xfrm>
              <a:off x="118515" y="4285064"/>
              <a:ext cx="303992" cy="303992"/>
            </a:xfrm>
            <a:prstGeom prst="star5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Signalisation droite 32"/>
            <p:cNvSpPr/>
            <p:nvPr/>
          </p:nvSpPr>
          <p:spPr>
            <a:xfrm>
              <a:off x="467839" y="4732995"/>
              <a:ext cx="260064" cy="84667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  <a:effectLst>
              <a:reflection blurRad="12700" stA="20000" endPos="35000" dist="63500" dir="5400000" sy="-100000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736594" y="4809192"/>
              <a:ext cx="77466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solidFill>
                    <a:schemeClr val="bg1"/>
                  </a:solidFill>
                  <a:latin typeface="Arial"/>
                  <a:cs typeface="Arial"/>
                </a:rPr>
                <a:t>Redonner plus de place aux programmes blancs. C’est d’eux que vient l’innovation</a:t>
              </a:r>
              <a:endParaRPr lang="fr-FR" sz="16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43" name="Signalisation droite 42"/>
            <p:cNvSpPr/>
            <p:nvPr/>
          </p:nvSpPr>
          <p:spPr>
            <a:xfrm>
              <a:off x="467833" y="4961598"/>
              <a:ext cx="260064" cy="84667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  <a:effectLst>
              <a:reflection blurRad="12700" stA="20000" endPos="35000" dist="63500" dir="5400000" sy="-100000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753522" y="5012394"/>
              <a:ext cx="75858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solidFill>
                    <a:schemeClr val="bg1"/>
                  </a:solidFill>
                  <a:latin typeface="Arial"/>
                  <a:cs typeface="Arial"/>
                </a:rPr>
                <a:t>Etre plus strict dans l’association de labos universitaires au CNRS ou à l’INSERM.</a:t>
              </a:r>
              <a:endParaRPr lang="fr-FR" sz="16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45" name="Signalisation droite 44"/>
            <p:cNvSpPr/>
            <p:nvPr/>
          </p:nvSpPr>
          <p:spPr>
            <a:xfrm>
              <a:off x="484761" y="5164800"/>
              <a:ext cx="260064" cy="84667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  <a:effectLst>
              <a:reflection blurRad="12700" stA="20000" endPos="35000" dist="63500" dir="5400000" sy="-100000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2" name="Grouper 11"/>
          <p:cNvGrpSpPr/>
          <p:nvPr/>
        </p:nvGrpSpPr>
        <p:grpSpPr>
          <a:xfrm>
            <a:off x="126976" y="5562741"/>
            <a:ext cx="8638023" cy="880450"/>
            <a:chOff x="126976" y="5562741"/>
            <a:chExt cx="8638023" cy="880450"/>
          </a:xfrm>
        </p:grpSpPr>
        <p:sp>
          <p:nvSpPr>
            <p:cNvPr id="46" name="ZoneTexte 45"/>
            <p:cNvSpPr txBox="1"/>
            <p:nvPr/>
          </p:nvSpPr>
          <p:spPr>
            <a:xfrm>
              <a:off x="389452" y="5562741"/>
              <a:ext cx="5100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i="1" dirty="0" smtClean="0">
                  <a:solidFill>
                    <a:srgbClr val="D9D9D9"/>
                  </a:solidFill>
                  <a:latin typeface="Arial"/>
                  <a:cs typeface="Arial"/>
                </a:rPr>
                <a:t>Rendre les chercheurs innovants plus libres</a:t>
              </a:r>
              <a:endParaRPr lang="fr-FR" b="1" i="1" dirty="0">
                <a:solidFill>
                  <a:srgbClr val="D9D9D9"/>
                </a:solidFill>
                <a:latin typeface="Arial"/>
                <a:cs typeface="Arial"/>
              </a:endParaRPr>
            </a:p>
          </p:txBody>
        </p:sp>
        <p:sp>
          <p:nvSpPr>
            <p:cNvPr id="47" name="ZoneTexte 46"/>
            <p:cNvSpPr txBox="1"/>
            <p:nvPr/>
          </p:nvSpPr>
          <p:spPr>
            <a:xfrm>
              <a:off x="745061" y="5876034"/>
              <a:ext cx="55683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solidFill>
                    <a:schemeClr val="bg1"/>
                  </a:solidFill>
                  <a:latin typeface="Arial"/>
                  <a:cs typeface="Arial"/>
                </a:rPr>
                <a:t>Donner plus de liberté et de moyens au chercheur innovant</a:t>
              </a:r>
              <a:endParaRPr lang="fr-FR" sz="16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48" name="Étoile à 5 branches 47"/>
            <p:cNvSpPr/>
            <p:nvPr/>
          </p:nvSpPr>
          <p:spPr>
            <a:xfrm>
              <a:off x="126976" y="5580509"/>
              <a:ext cx="303992" cy="303992"/>
            </a:xfrm>
            <a:prstGeom prst="star5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Signalisation droite 48"/>
            <p:cNvSpPr/>
            <p:nvPr/>
          </p:nvSpPr>
          <p:spPr>
            <a:xfrm>
              <a:off x="476300" y="6028440"/>
              <a:ext cx="260064" cy="84667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  <a:effectLst>
              <a:reflection blurRad="12700" stA="20000" endPos="35000" dist="63500" dir="5400000" sy="-100000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ZoneTexte 49"/>
            <p:cNvSpPr txBox="1"/>
            <p:nvPr/>
          </p:nvSpPr>
          <p:spPr>
            <a:xfrm>
              <a:off x="745055" y="6104637"/>
              <a:ext cx="80199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solidFill>
                    <a:schemeClr val="bg1"/>
                  </a:solidFill>
                  <a:latin typeface="Arial"/>
                  <a:cs typeface="Arial"/>
                </a:rPr>
                <a:t>Eduquer administrativement et aider financièrement ceux tentés par créer une start-up.</a:t>
              </a:r>
              <a:endParaRPr lang="fr-FR" sz="16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51" name="Signalisation droite 50"/>
            <p:cNvSpPr/>
            <p:nvPr/>
          </p:nvSpPr>
          <p:spPr>
            <a:xfrm>
              <a:off x="476294" y="6257043"/>
              <a:ext cx="260064" cy="84667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  <a:effectLst>
              <a:reflection blurRad="12700" stA="20000" endPos="35000" dist="63500" dir="5400000" sy="-100000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305204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Été">
  <a:themeElements>
    <a:clrScheme name="Bris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Été">
      <a:maj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inorFont>
    </a:fontScheme>
    <a:fmtScheme name="Été">
      <a:fillStyleLst>
        <a:solidFill>
          <a:schemeClr val="phClr"/>
        </a:solidFill>
        <a:solidFill>
          <a:schemeClr val="phClr">
            <a:tint val="90000"/>
            <a:satMod val="135000"/>
          </a:schemeClr>
        </a:solidFill>
        <a:solidFill>
          <a:schemeClr val="phClr">
            <a:shade val="80000"/>
            <a:satMod val="110000"/>
          </a:schemeClr>
        </a:solidFill>
      </a:fillStyleLst>
      <a:lnStyleLst>
        <a:ln w="9525" cap="flat" cmpd="sng" algn="ctr">
          <a:solidFill>
            <a:schemeClr val="phClr">
              <a:satMod val="135000"/>
            </a:schemeClr>
          </a:solidFill>
          <a:prstDash val="solid"/>
        </a:ln>
        <a:ln w="25400" cap="flat" cmpd="sng" algn="ctr">
          <a:solidFill>
            <a:schemeClr val="phClr">
              <a:satMod val="150000"/>
            </a:schemeClr>
          </a:solidFill>
          <a:prstDash val="solid"/>
        </a:ln>
        <a:ln w="38100" cap="flat" cmpd="sng" algn="ctr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76200" sx="101000" sy="101000" algn="ctr" rotWithShape="0">
              <a:srgbClr val="000000">
                <a:alpha val="50000"/>
              </a:srgbClr>
            </a:outerShdw>
            <a:reflection blurRad="12700" stA="20000" endPos="35000" dist="63500" dir="5400000" sy="-100000" rotWithShape="0"/>
          </a:effectLst>
        </a:effectStyle>
        <a:effectStyle>
          <a:effectLst>
            <a:outerShdw blurRad="127000" sx="103000" sy="103000" algn="ctr" rotWithShape="0">
              <a:srgbClr val="FFFFFF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morning" dir="t">
              <a:rot lat="0" lon="0" rev="1200000"/>
            </a:lightRig>
          </a:scene3d>
          <a:sp3d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/>
            </a:gs>
            <a:gs pos="100000">
              <a:schemeClr val="tx2"/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Été.thmx</Template>
  <TotalTime>2471</TotalTime>
  <Words>3159</Words>
  <Application>Microsoft Macintosh PowerPoint</Application>
  <PresentationFormat>Présentation à l'écran (4:3)</PresentationFormat>
  <Paragraphs>470</Paragraphs>
  <Slides>30</Slides>
  <Notes>0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2" baseType="lpstr">
      <vt:lpstr>Été</vt:lpstr>
      <vt:lpstr>Photo Editor Photo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Documents annexes utilisables lors de la discussion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Gérard Férey</dc:creator>
  <cp:lastModifiedBy>Jean Claude Derniame</cp:lastModifiedBy>
  <cp:revision>73</cp:revision>
  <dcterms:created xsi:type="dcterms:W3CDTF">2016-12-08T16:42:58Z</dcterms:created>
  <dcterms:modified xsi:type="dcterms:W3CDTF">2017-01-09T16:59:11Z</dcterms:modified>
</cp:coreProperties>
</file>